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2"/>
  </p:notesMasterIdLst>
  <p:handoutMasterIdLst>
    <p:handoutMasterId r:id="rId33"/>
  </p:handoutMasterIdLst>
  <p:sldIdLst>
    <p:sldId id="256" r:id="rId5"/>
    <p:sldId id="314" r:id="rId6"/>
    <p:sldId id="307" r:id="rId7"/>
    <p:sldId id="300" r:id="rId8"/>
    <p:sldId id="315" r:id="rId9"/>
    <p:sldId id="316" r:id="rId10"/>
    <p:sldId id="317" r:id="rId11"/>
    <p:sldId id="318" r:id="rId12"/>
    <p:sldId id="319" r:id="rId13"/>
    <p:sldId id="309" r:id="rId14"/>
    <p:sldId id="308" r:id="rId15"/>
    <p:sldId id="293" r:id="rId16"/>
    <p:sldId id="310" r:id="rId17"/>
    <p:sldId id="305" r:id="rId18"/>
    <p:sldId id="285" r:id="rId19"/>
    <p:sldId id="311" r:id="rId20"/>
    <p:sldId id="268" r:id="rId21"/>
    <p:sldId id="312" r:id="rId22"/>
    <p:sldId id="313" r:id="rId23"/>
    <p:sldId id="271" r:id="rId24"/>
    <p:sldId id="288" r:id="rId25"/>
    <p:sldId id="260" r:id="rId26"/>
    <p:sldId id="282" r:id="rId27"/>
    <p:sldId id="290" r:id="rId28"/>
    <p:sldId id="299" r:id="rId29"/>
    <p:sldId id="275" r:id="rId30"/>
    <p:sldId id="27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25" autoAdjust="0"/>
  </p:normalViewPr>
  <p:slideViewPr>
    <p:cSldViewPr snapToGrid="0">
      <p:cViewPr varScale="1">
        <p:scale>
          <a:sx n="77" d="100"/>
          <a:sy n="77" d="100"/>
        </p:scale>
        <p:origin x="907" y="67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[$$-409]#,##0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 w="9525"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A6C-4D0F-A514-BA5C4F6118CB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A6C-4D0F-A514-BA5C4F6118C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A6C-4D0F-A514-BA5C4F6118CB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A6C-4D0F-A514-BA5C4F6118CB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A6C-4D0F-A514-BA5C4F6118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 w="9525"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543-438F-81C2-07499DA1928A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543-438F-81C2-07499DA1928A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543-438F-81C2-07499DA1928A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543-438F-81C2-07499DA1928A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543-438F-81C2-07499DA192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 w="9525"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469-4D04-8954-CAFE3DCD6253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469-4D04-8954-CAFE3DCD625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469-4D04-8954-CAFE3DCD6253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469-4D04-8954-CAFE3DCD6253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469-4D04-8954-CAFE3DCD62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 w="9525"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A9D-4F58-9368-2044BEFDA305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A9D-4F58-9368-2044BEFDA30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A9D-4F58-9368-2044BEFDA305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95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A9D-4F58-9368-2044BEFDA305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A9D-4F58-9368-2044BEFDA3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3/21/2023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3/21/2023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A3A3A"/>
                </a:solidFill>
                <a:effectLst/>
                <a:latin typeface="rubik"/>
              </a:rPr>
              <a:t>Highly venerated for his wisdom, knowledge, and experience, Oogway was considered by many to be a sage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639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Source : </a:t>
            </a:r>
            <a:r>
              <a:rPr lang="en-US" dirty="0"/>
              <a:t>https://ideas.ted.com/the-5-types-of-mentors-you-need-in-your-life/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38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64767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anchor="b"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17" name="Date Placeholder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" name="Date Placeholder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ate Placeholder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0" name="Picture Placeholder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3" name="Picture Placeholder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8" name="Content Placeholder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9" name="Content Placeholder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2" name="Content Placeholder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/>
            </a:lvl1pPr>
            <a:lvl2pPr marL="457200" indent="0">
              <a:lnSpc>
                <a:spcPts val="2000"/>
              </a:lnSpc>
              <a:buNone/>
              <a:defRPr sz="1600"/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2000"/>
              </a:lnSpc>
              <a:buNone/>
              <a:defRPr sz="1600"/>
            </a:lvl4pPr>
            <a:lvl5pPr marL="1828800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/>
            </a:lvl1pPr>
            <a:lvl2pPr marL="457200" indent="0">
              <a:lnSpc>
                <a:spcPts val="1800"/>
              </a:lnSpc>
              <a:buNone/>
              <a:defRPr sz="1600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1800"/>
              </a:lnSpc>
              <a:buNone/>
              <a:defRPr sz="1600"/>
            </a:lvl4pPr>
            <a:lvl5pPr marL="1828800" indent="0">
              <a:lnSpc>
                <a:spcPts val="18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blem &amp;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eg"/><Relationship Id="rId3" Type="http://schemas.openxmlformats.org/officeDocument/2006/relationships/image" Target="../media/image30.jpeg"/><Relationship Id="rId7" Type="http://schemas.openxmlformats.org/officeDocument/2006/relationships/image" Target="../media/image34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jpeg"/><Relationship Id="rId9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7.png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four cacti in pots">
            <a:extLst>
              <a:ext uri="{FF2B5EF4-FFF2-40B4-BE49-F238E27FC236}">
                <a16:creationId xmlns:a16="http://schemas.microsoft.com/office/drawing/2014/main" id="{BF9CB5A5-086A-4BC4-A3F9-0BFA2C0AEE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829" y="541176"/>
            <a:ext cx="10944807" cy="2887824"/>
          </a:xfrm>
        </p:spPr>
        <p:txBody>
          <a:bodyPr>
            <a:normAutofit fontScale="90000"/>
          </a:bodyPr>
          <a:lstStyle/>
          <a:p>
            <a:pPr algn="l"/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Different Learning Styles and Types of Mentors to help you thrive and succeed - One size need not fit all.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5493800"/>
            <a:ext cx="3433666" cy="647673"/>
          </a:xfrm>
        </p:spPr>
        <p:txBody>
          <a:bodyPr>
            <a:normAutofit/>
          </a:bodyPr>
          <a:lstStyle/>
          <a:p>
            <a:r>
              <a:rPr lang="en-US" b="1" dirty="0"/>
              <a:t>Vaishnavi Venkata Subramaniam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7363E02-7B54-B19E-215E-3A4246CA97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22252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/>
          <a:lstStyle/>
          <a:p>
            <a:r>
              <a:rPr lang="en-US" dirty="0"/>
              <a:t>Learning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ZA" dirty="0"/>
              <a:t>Unique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83BF95-E7F3-4EE1-B00F-DD0C3874B2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/>
          <a:lstStyle/>
          <a:p>
            <a:r>
              <a:rPr lang="en-ZA" dirty="0"/>
              <a:t>Only product specifically dedicated to this niche market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E35F392-E7EE-41F8-98DE-C44067B45776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>
            <a:normAutofit/>
          </a:bodyPr>
          <a:lstStyle/>
          <a:p>
            <a:r>
              <a:rPr lang="en-ZA" dirty="0"/>
              <a:t>First to market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13C481E-7E52-4079-A038-14B612438D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/>
          <a:lstStyle/>
          <a:p>
            <a:r>
              <a:rPr lang="en-ZA" dirty="0"/>
              <a:t> First beautifully designed product that's both stylish and functional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A9BF88-37A2-4295-9121-C40F6B716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>
            <a:normAutofit/>
          </a:bodyPr>
          <a:lstStyle/>
          <a:p>
            <a:r>
              <a:rPr lang="en-ZA" dirty="0"/>
              <a:t>Tested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374AEC8-628D-47F9-86A0-CB3CACB4A8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/>
          <a:lstStyle/>
          <a:p>
            <a:r>
              <a:rPr lang="en-ZA" dirty="0"/>
              <a:t>Conducted testing with college students in the area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10B5059-BFFF-4CC7-8E57-9456D9CD00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>
            <a:normAutofit/>
          </a:bodyPr>
          <a:lstStyle/>
          <a:p>
            <a:r>
              <a:rPr lang="en-ZA" dirty="0"/>
              <a:t>Authentic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3D922AF-D51F-457C-A9BE-B8F0999CF0F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/>
          <a:lstStyle/>
          <a:p>
            <a:r>
              <a:rPr lang="en-ZA" dirty="0"/>
              <a:t>Designed with the help and input of experts in the field 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6B1F78-3AFD-4744-92CF-5884B66903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6FD26-9BAD-4332-95C3-999491DA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091DD-F2E6-43D6-BD3D-FDB5B294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6" name="Picture 2" descr="Identifying your Learning Style | Turning Point Centre">
            <a:extLst>
              <a:ext uri="{FF2B5EF4-FFF2-40B4-BE49-F238E27FC236}">
                <a16:creationId xmlns:a16="http://schemas.microsoft.com/office/drawing/2014/main" id="{1BC3D447-3E4F-ABEB-88B3-A0750E5EA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6629" y="979905"/>
            <a:ext cx="6455371" cy="387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Placeholder 23" descr="photo of various succulents">
            <a:extLst>
              <a:ext uri="{FF2B5EF4-FFF2-40B4-BE49-F238E27FC236}">
                <a16:creationId xmlns:a16="http://schemas.microsoft.com/office/drawing/2014/main" id="{36C00800-723C-83F9-61D8-9224D2FADA9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</p:spTree>
    <p:extLst>
      <p:ext uri="{BB962C8B-B14F-4D97-AF65-F5344CB8AC3E}">
        <p14:creationId xmlns:p14="http://schemas.microsoft.com/office/powerpoint/2010/main" val="3070187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/>
          <a:p>
            <a:r>
              <a:rPr lang="en-US" dirty="0"/>
              <a:t>What’s your style</a:t>
            </a:r>
          </a:p>
        </p:txBody>
      </p:sp>
      <p:pic>
        <p:nvPicPr>
          <p:cNvPr id="149" name="Picture Placeholder 148" descr="photo of two women smiling looking at blueprints&#10;">
            <a:extLst>
              <a:ext uri="{FF2B5EF4-FFF2-40B4-BE49-F238E27FC236}">
                <a16:creationId xmlns:a16="http://schemas.microsoft.com/office/drawing/2014/main" id="{52410740-BA13-42EC-B6E7-A19713EDE7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r="50"/>
          <a:stretch/>
        </p:blipFill>
        <p:spPr>
          <a:xfrm>
            <a:off x="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Touch and feel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/>
          <a:lstStyle/>
          <a:p>
            <a:r>
              <a:rPr lang="en-US" dirty="0"/>
              <a:t>Tactile Learners, also commonly referred to as Kinesthetic Learners, are hands-on learners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475560-1314-4F6F-B967-DD1987F8FD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>
            <a:noAutofit/>
          </a:bodyPr>
          <a:lstStyle/>
          <a:p>
            <a:r>
              <a:rPr lang="en-US" dirty="0"/>
              <a:t>Auditory learners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BD5053-EA58-46CE-BE67-4A2A342417F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/>
          <a:lstStyle/>
          <a:p>
            <a:r>
              <a:rPr lang="en-US" dirty="0"/>
              <a:t>Able to learn, understand and retain information better when they hear it rather than see it.</a:t>
            </a:r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68BE0AD2-70B0-4FD7-919D-292F8D4BA7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>
            <a:noAutofit/>
          </a:bodyPr>
          <a:lstStyle/>
          <a:p>
            <a:r>
              <a:rPr lang="en-US" dirty="0"/>
              <a:t>Mixed bag?</a:t>
            </a:r>
          </a:p>
        </p:txBody>
      </p:sp>
      <p:sp>
        <p:nvSpPr>
          <p:cNvPr id="106" name="Text Placeholder 105">
            <a:extLst>
              <a:ext uri="{FF2B5EF4-FFF2-40B4-BE49-F238E27FC236}">
                <a16:creationId xmlns:a16="http://schemas.microsoft.com/office/drawing/2014/main" id="{37264B0B-A362-43C1-9CC2-2F040CDC160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/>
          <a:lstStyle/>
          <a:p>
            <a:r>
              <a:rPr lang="en-US" dirty="0"/>
              <a:t>Not static. You can develop ability in less dominant styles, as well as further develop styles that you already use well.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522C2EA6-F6FB-495B-BFC3-7FF9B48BD7B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99483" y="4842422"/>
            <a:ext cx="3931920" cy="741616"/>
          </a:xfrm>
        </p:spPr>
        <p:txBody>
          <a:bodyPr>
            <a:noAutofit/>
          </a:bodyPr>
          <a:lstStyle/>
          <a:p>
            <a:r>
              <a:rPr lang="en-US" dirty="0"/>
              <a:t>Additional learning styles and preferences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2D351F77-E140-4DAA-A784-D408B3585ED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88318" y="5661406"/>
            <a:ext cx="4572000" cy="530352"/>
          </a:xfrm>
        </p:spPr>
        <p:txBody>
          <a:bodyPr/>
          <a:lstStyle/>
          <a:p>
            <a:r>
              <a:rPr lang="en-US" dirty="0"/>
              <a:t>Logical (mathematical), Social (interpersonal) and Solitary (intrapersonal). </a:t>
            </a:r>
          </a:p>
        </p:txBody>
      </p:sp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819C09A1-D392-4696-8592-3B25D659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2E431F58-579E-4114-AE23-07948460C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2050" name="Picture 2" descr="Three types of learner">
            <a:extLst>
              <a:ext uri="{FF2B5EF4-FFF2-40B4-BE49-F238E27FC236}">
                <a16:creationId xmlns:a16="http://schemas.microsoft.com/office/drawing/2014/main" id="{9A8B9AF5-C12C-A18A-BA70-656A2AADA8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48" y="0"/>
            <a:ext cx="6858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4782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/>
          <a:p>
            <a:r>
              <a:rPr lang="en-US"/>
              <a:t>Problem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Market gap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091E26-6697-4FFA-91DC-FF5001DDE6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/>
          <a:lstStyle/>
          <a:p>
            <a:r>
              <a:rPr lang="en-US" dirty="0"/>
              <a:t>Financials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0FC76B-FDDE-4574-85B7-495FBA6F90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/>
          <a:lstStyle/>
          <a:p>
            <a:r>
              <a:rPr lang="en-US"/>
              <a:t>Few, if any, products on the market help customers like we do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BF88255-7F56-4B30-96C2-60927A377B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/>
          <a:lstStyle/>
          <a:p>
            <a:r>
              <a:rPr lang="en-US"/>
              <a:t>Millennials account for about a quarter of the $48 billion spent on other products in 2018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32255BC-C6D7-45F4-AA99-1EBC2D1ABC4D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/>
          <a:lstStyle/>
          <a:p>
            <a:r>
              <a:rPr lang="en-US"/>
              <a:t>Customers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5C519DA-06A3-4391-AAF4-8C7122770C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A05B1DF-9A99-47CA-BA3D-7881266BCC5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/>
          <a:lstStyle/>
          <a:p>
            <a:r>
              <a:rPr lang="en-US"/>
              <a:t>66% of US consumers spend money on multiple products that only partially resolves their issue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B1A13A6-E2A0-4091-A4B3-A50F0962D12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/>
          <a:lstStyle/>
          <a:p>
            <a:r>
              <a:rPr lang="en-US"/>
              <a:t>Loss of productivity costing consumers thousands of dollars </a:t>
            </a:r>
            <a:endParaRPr lang="en-US" dirty="0"/>
          </a:p>
        </p:txBody>
      </p:sp>
      <p:pic>
        <p:nvPicPr>
          <p:cNvPr id="40" name="Picture Placeholder 39" descr="ceramic flower pots&#10;">
            <a:extLst>
              <a:ext uri="{FF2B5EF4-FFF2-40B4-BE49-F238E27FC236}">
                <a16:creationId xmlns:a16="http://schemas.microsoft.com/office/drawing/2014/main" id="{FE402C4A-2D7B-4F41-8218-B8594E1057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</p:spPr>
      </p:pic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61DE0949-C611-4117-B02A-4967EA7F75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6F1B995D-1532-48CE-A2C5-425EE1771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B057FC65-DE77-429F-8B3E-E77AD3578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411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/>
          <a:p>
            <a:r>
              <a:rPr lang="en-US" dirty="0"/>
              <a:t>The Bottom Line</a:t>
            </a:r>
          </a:p>
        </p:txBody>
      </p:sp>
      <p:pic>
        <p:nvPicPr>
          <p:cNvPr id="6" name="Picture Placeholder 5" descr="A group of people sitting around a desk looking at a laptop">
            <a:extLst>
              <a:ext uri="{FF2B5EF4-FFF2-40B4-BE49-F238E27FC236}">
                <a16:creationId xmlns:a16="http://schemas.microsoft.com/office/drawing/2014/main" id="{A3C5C7E1-18C3-4E46-A3BF-C25C379DEF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1935" y="1143000"/>
            <a:ext cx="4953000" cy="4572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Mutual Respect</a:t>
            </a:r>
          </a:p>
          <a:p>
            <a:r>
              <a:rPr lang="en-ZA" noProof="1"/>
              <a:t>Active Listening</a:t>
            </a:r>
          </a:p>
          <a:p>
            <a:r>
              <a:rPr lang="en-ZA" noProof="1"/>
              <a:t>Honest Feedback</a:t>
            </a:r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D8B6D9-B727-44AB-9039-91773DFE2E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952661-D636-4FDB-9C08-C984DD22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144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6" descr="Photo of woman holding a succulent in a pot&#10;&#10;">
            <a:extLst>
              <a:ext uri="{FF2B5EF4-FFF2-40B4-BE49-F238E27FC236}">
                <a16:creationId xmlns:a16="http://schemas.microsoft.com/office/drawing/2014/main" id="{25554A15-C7B9-435F-88E0-E4DC9ABD8A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719C4229-5B22-4A67-9422-76E6BAAD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1112" y="3513220"/>
            <a:ext cx="8682164" cy="1828799"/>
          </a:xfrm>
        </p:spPr>
        <p:txBody>
          <a:bodyPr anchor="ctr"/>
          <a:lstStyle/>
          <a:p>
            <a:r>
              <a:rPr lang="en-US" dirty="0"/>
              <a:t>Company overview</a:t>
            </a:r>
          </a:p>
        </p:txBody>
      </p:sp>
    </p:spTree>
    <p:extLst>
      <p:ext uri="{BB962C8B-B14F-4D97-AF65-F5344CB8AC3E}">
        <p14:creationId xmlns:p14="http://schemas.microsoft.com/office/powerpoint/2010/main" val="2393761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9AB68-AAD3-4F45-941A-BD76631A9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Business model</a:t>
            </a:r>
          </a:p>
        </p:txBody>
      </p:sp>
      <p:pic>
        <p:nvPicPr>
          <p:cNvPr id="15" name="Picture Placeholder 14" descr="Open book outline">
            <a:extLst>
              <a:ext uri="{FF2B5EF4-FFF2-40B4-BE49-F238E27FC236}">
                <a16:creationId xmlns:a16="http://schemas.microsoft.com/office/drawing/2014/main" id="{F2339599-DDDD-46FB-ADBA-C1F6F40CFE1B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910104" y="1965960"/>
            <a:ext cx="2286000" cy="22860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5988A-CD1B-4E4A-9861-EE187D0B6E6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911096" y="4311688"/>
            <a:ext cx="2286000" cy="360000"/>
          </a:xfrm>
        </p:spPr>
        <p:txBody>
          <a:bodyPr/>
          <a:lstStyle/>
          <a:p>
            <a:r>
              <a:rPr lang="en-US" dirty="0"/>
              <a:t>Research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36F47C5-F678-46A9-B786-B6A885C6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11096" y="4773703"/>
            <a:ext cx="2286000" cy="1005840"/>
          </a:xfrm>
        </p:spPr>
        <p:txBody>
          <a:bodyPr>
            <a:normAutofit/>
          </a:bodyPr>
          <a:lstStyle/>
          <a:p>
            <a:r>
              <a:rPr lang="en-ZA" noProof="1"/>
              <a:t>We based our research on market trends and social media</a:t>
            </a:r>
          </a:p>
        </p:txBody>
      </p:sp>
      <p:pic>
        <p:nvPicPr>
          <p:cNvPr id="17" name="Picture Placeholder 16" descr="Group outline">
            <a:extLst>
              <a:ext uri="{FF2B5EF4-FFF2-40B4-BE49-F238E27FC236}">
                <a16:creationId xmlns:a16="http://schemas.microsoft.com/office/drawing/2014/main" id="{76119B79-7A4D-4487-B5F5-8175243D9256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951917" y="1965960"/>
            <a:ext cx="2286000" cy="2286000"/>
          </a:xfrm>
        </p:spPr>
      </p:pic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21C36C88-F184-4C07-A7C9-E06C46A4DFD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956048" y="4311688"/>
            <a:ext cx="2286000" cy="360000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D59803FB-DF8C-4F02-9B45-27AAE8E2775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956048" y="4773703"/>
            <a:ext cx="2286000" cy="1005840"/>
          </a:xfrm>
        </p:spPr>
        <p:txBody>
          <a:bodyPr>
            <a:normAutofit fontScale="92500"/>
          </a:bodyPr>
          <a:lstStyle/>
          <a:p>
            <a:r>
              <a:rPr lang="en-ZA" noProof="1"/>
              <a:t>We believe people need more products specifically dedicated to this niche market</a:t>
            </a:r>
          </a:p>
          <a:p>
            <a:endParaRPr lang="en-US" dirty="0"/>
          </a:p>
        </p:txBody>
      </p:sp>
      <p:pic>
        <p:nvPicPr>
          <p:cNvPr id="19" name="Picture Placeholder 18" descr="Arrow circle outline">
            <a:extLst>
              <a:ext uri="{FF2B5EF4-FFF2-40B4-BE49-F238E27FC236}">
                <a16:creationId xmlns:a16="http://schemas.microsoft.com/office/drawing/2014/main" id="{3CB47E7C-B154-4810-84C9-C31305D4B934}"/>
              </a:ext>
            </a:extLst>
          </p:cNvPr>
          <p:cNvPicPr>
            <a:picLocks noGrp="1" noChangeAspect="1"/>
          </p:cNvPicPr>
          <p:nvPr>
            <p:ph type="pic" sz="quarter" idx="44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993730" y="1965960"/>
            <a:ext cx="2286000" cy="2286000"/>
          </a:xfr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550B1CB9-4A50-4420-AB99-79FC4314866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991856" y="4311688"/>
            <a:ext cx="2286000" cy="360000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B55CC8A-7C02-4FA0-B265-E6C47B9EB53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991856" y="4773703"/>
            <a:ext cx="2286000" cy="1005840"/>
          </a:xfrm>
        </p:spPr>
        <p:txBody>
          <a:bodyPr/>
          <a:lstStyle/>
          <a:p>
            <a:r>
              <a:rPr lang="en-ZA" noProof="1"/>
              <a:t>Minimalist and easy to use </a:t>
            </a:r>
          </a:p>
        </p:txBody>
      </p:sp>
      <p:sp>
        <p:nvSpPr>
          <p:cNvPr id="122" name="Date Placeholder 121">
            <a:extLst>
              <a:ext uri="{FF2B5EF4-FFF2-40B4-BE49-F238E27FC236}">
                <a16:creationId xmlns:a16="http://schemas.microsoft.com/office/drawing/2014/main" id="{145491AF-B0E3-45E3-B13B-B845A699B65D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5" name="Footer Placeholder 84">
            <a:extLst>
              <a:ext uri="{FF2B5EF4-FFF2-40B4-BE49-F238E27FC236}">
                <a16:creationId xmlns:a16="http://schemas.microsoft.com/office/drawing/2014/main" id="{6DE2BCA7-4090-47C3-9FBB-639DF1D9AA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86" name="Slide Number Placeholder 85">
            <a:extLst>
              <a:ext uri="{FF2B5EF4-FFF2-40B4-BE49-F238E27FC236}">
                <a16:creationId xmlns:a16="http://schemas.microsoft.com/office/drawing/2014/main" id="{38FA7F94-C624-41F7-9020-8AA1485E2A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16454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113">
            <a:extLst>
              <a:ext uri="{FF2B5EF4-FFF2-40B4-BE49-F238E27FC236}">
                <a16:creationId xmlns:a16="http://schemas.microsoft.com/office/drawing/2014/main" id="{6995B2A1-4F72-48EE-BA20-8B2BA762B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Market comparison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DE5575D4-5623-4536-A1FD-88DC9E69B70B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466593" y="2207455"/>
            <a:ext cx="1351811" cy="1097280"/>
          </a:xfrm>
        </p:spPr>
        <p:txBody>
          <a:bodyPr>
            <a:normAutofit/>
          </a:bodyPr>
          <a:lstStyle/>
          <a:p>
            <a:r>
              <a:rPr lang="en-US" dirty="0"/>
              <a:t>$3B</a:t>
            </a:r>
          </a:p>
        </p:txBody>
      </p:sp>
      <p:pic>
        <p:nvPicPr>
          <p:cNvPr id="18" name="Picture Placeholder 17" descr="photo of succulents in white pots&#10;">
            <a:extLst>
              <a:ext uri="{FF2B5EF4-FFF2-40B4-BE49-F238E27FC236}">
                <a16:creationId xmlns:a16="http://schemas.microsoft.com/office/drawing/2014/main" id="{02723B88-7DAA-44B0-BC66-1F112DBA6E5D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1600" y="2202883"/>
            <a:ext cx="1106424" cy="1106424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7BB92B-9C2F-4032-B64E-458859DF6B4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13048" y="2207455"/>
            <a:ext cx="3657600" cy="1097280"/>
          </a:xfrm>
          <a:ln>
            <a:noFill/>
          </a:ln>
        </p:spPr>
        <p:txBody>
          <a:bodyPr/>
          <a:lstStyle/>
          <a:p>
            <a:r>
              <a:rPr lang="en-ZA" dirty="0"/>
              <a:t>Opportunity to build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C713243-B120-4978-9267-A70B93886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70648" y="2207455"/>
            <a:ext cx="3657600" cy="1097280"/>
          </a:xfrm>
        </p:spPr>
        <p:txBody>
          <a:bodyPr>
            <a:normAutofit/>
          </a:bodyPr>
          <a:lstStyle/>
          <a:p>
            <a:r>
              <a:rPr lang="en-ZA" noProof="1"/>
              <a:t>Addressable market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9AB7232E-DE0F-4109-BB7B-0865DD7888E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466592" y="3559605"/>
            <a:ext cx="1353313" cy="1097280"/>
          </a:xfrm>
        </p:spPr>
        <p:txBody>
          <a:bodyPr>
            <a:normAutofit/>
          </a:bodyPr>
          <a:lstStyle/>
          <a:p>
            <a:r>
              <a:rPr lang="en-US" dirty="0"/>
              <a:t>$2B</a:t>
            </a:r>
          </a:p>
        </p:txBody>
      </p:sp>
      <p:pic>
        <p:nvPicPr>
          <p:cNvPr id="20" name="Picture Placeholder 19" descr="photo top view of  various succulents">
            <a:extLst>
              <a:ext uri="{FF2B5EF4-FFF2-40B4-BE49-F238E27FC236}">
                <a16:creationId xmlns:a16="http://schemas.microsoft.com/office/drawing/2014/main" id="{117F462D-33B3-4F83-A197-62750015DDDF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1600" y="3555033"/>
            <a:ext cx="1106424" cy="1106424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F193562-19B1-4623-A459-077D94AB031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3813048" y="3559605"/>
            <a:ext cx="3657600" cy="1097280"/>
          </a:xfrm>
        </p:spPr>
        <p:txBody>
          <a:bodyPr/>
          <a:lstStyle/>
          <a:p>
            <a:r>
              <a:rPr lang="en-ZA" dirty="0"/>
              <a:t>Freedom to invent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04251DE-984F-4F96-B658-96234EEBAA6C}"/>
              </a:ext>
            </a:extLst>
          </p:cNvPr>
          <p:cNvSpPr>
            <a:spLocks noGrp="1"/>
          </p:cNvSpPr>
          <p:nvPr>
            <p:ph sz="half" idx="38"/>
          </p:nvPr>
        </p:nvSpPr>
        <p:spPr>
          <a:xfrm>
            <a:off x="7470648" y="3559605"/>
            <a:ext cx="3657600" cy="1097280"/>
          </a:xfrm>
        </p:spPr>
        <p:txBody>
          <a:bodyPr>
            <a:normAutofit/>
          </a:bodyPr>
          <a:lstStyle/>
          <a:p>
            <a:r>
              <a:rPr lang="en-US" dirty="0"/>
              <a:t>Serviceable market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971325E6-8BA7-4684-9CAF-F9CC24E884D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466592" y="4905756"/>
            <a:ext cx="1353314" cy="1097280"/>
          </a:xfrm>
        </p:spPr>
        <p:txBody>
          <a:bodyPr>
            <a:normAutofit/>
          </a:bodyPr>
          <a:lstStyle/>
          <a:p>
            <a:r>
              <a:rPr lang="en-US" dirty="0"/>
              <a:t>$1B</a:t>
            </a:r>
          </a:p>
        </p:txBody>
      </p:sp>
      <p:pic>
        <p:nvPicPr>
          <p:cNvPr id="22" name="Picture Placeholder 21" descr="photo of stacked &#10;ceramic plant pots">
            <a:extLst>
              <a:ext uri="{FF2B5EF4-FFF2-40B4-BE49-F238E27FC236}">
                <a16:creationId xmlns:a16="http://schemas.microsoft.com/office/drawing/2014/main" id="{9741A0BC-A474-40EB-8401-F1E47E57D13E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1600" y="4901184"/>
            <a:ext cx="1106424" cy="1106424"/>
          </a:xfr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80CE0EB-9AF8-4582-8833-ADF066F1F699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813048" y="4905756"/>
            <a:ext cx="3657600" cy="1097280"/>
          </a:xfrm>
        </p:spPr>
        <p:txBody>
          <a:bodyPr/>
          <a:lstStyle/>
          <a:p>
            <a:r>
              <a:rPr lang="en-ZA" dirty="0"/>
              <a:t>Few competitors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7443081-2C62-412D-A062-499CDB206E47}"/>
              </a:ext>
            </a:extLst>
          </p:cNvPr>
          <p:cNvSpPr>
            <a:spLocks noGrp="1"/>
          </p:cNvSpPr>
          <p:nvPr>
            <p:ph sz="half" idx="41"/>
          </p:nvPr>
        </p:nvSpPr>
        <p:spPr>
          <a:xfrm>
            <a:off x="7470648" y="4905756"/>
            <a:ext cx="3657600" cy="1097280"/>
          </a:xfrm>
        </p:spPr>
        <p:txBody>
          <a:bodyPr>
            <a:normAutofit/>
          </a:bodyPr>
          <a:lstStyle/>
          <a:p>
            <a:r>
              <a:rPr lang="en-ZA" noProof="1"/>
              <a:t>Obtainable market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3B7B03-D1D1-4992-B605-84EC6CA56062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1AE1DB-13CC-42B4-8C75-FA8B6C4C09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2ADF-7F82-4651-9A28-7A902C9BD1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16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738410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/>
          <a:lstStyle/>
          <a:p>
            <a:r>
              <a:rPr lang="en-US" dirty="0"/>
              <a:t>Our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/>
          <a:lstStyle/>
          <a:p>
            <a:r>
              <a:rPr lang="en-ZA" dirty="0"/>
              <a:t>Contoso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Our product is priced below that of other companies on the market</a:t>
            </a:r>
          </a:p>
          <a:p>
            <a:r>
              <a:rPr lang="en-ZA" noProof="1"/>
              <a:t>Design is simple and easy to use, compared to the complex designs of the competitors</a:t>
            </a:r>
          </a:p>
          <a:p>
            <a:r>
              <a:rPr lang="en-ZA" noProof="1"/>
              <a:t>Affordability is the main draw for our consumers to our product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EDB25FB-2007-49B3-B10C-DDDE76E45F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/>
          <a:lstStyle/>
          <a:p>
            <a:r>
              <a:rPr lang="en-US" dirty="0"/>
              <a:t>Company A Product is more expensive</a:t>
            </a:r>
          </a:p>
          <a:p>
            <a:r>
              <a:rPr lang="en-US" dirty="0"/>
              <a:t>Companies B &amp; C Product is expensive and inconvenient to use</a:t>
            </a:r>
          </a:p>
          <a:p>
            <a:r>
              <a:rPr lang="en-US" dirty="0"/>
              <a:t>Companies D &amp; E Product is affordable but inconvenient to use</a:t>
            </a:r>
          </a:p>
        </p:txBody>
      </p:sp>
      <p:pic>
        <p:nvPicPr>
          <p:cNvPr id="24" name="Picture Placeholder 23" descr="photo of various succulents">
            <a:extLst>
              <a:ext uri="{FF2B5EF4-FFF2-40B4-BE49-F238E27FC236}">
                <a16:creationId xmlns:a16="http://schemas.microsoft.com/office/drawing/2014/main" id="{147E9A8B-CB18-4B11-85BF-ECE4A7B2F0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</p:spPr>
      </p:pic>
      <p:sp>
        <p:nvSpPr>
          <p:cNvPr id="48" name="Date Placeholder 47">
            <a:extLst>
              <a:ext uri="{FF2B5EF4-FFF2-40B4-BE49-F238E27FC236}">
                <a16:creationId xmlns:a16="http://schemas.microsoft.com/office/drawing/2014/main" id="{72260A6F-9731-47E2-94BA-7030273B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9" name="Footer Placeholder 48">
            <a:extLst>
              <a:ext uri="{FF2B5EF4-FFF2-40B4-BE49-F238E27FC236}">
                <a16:creationId xmlns:a16="http://schemas.microsoft.com/office/drawing/2014/main" id="{48B9B9CA-51FF-4104-AB78-E8AD0FBB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E7A3E10B-48DC-43B8-A29D-5258A6BC2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/>
              <a:t>Competitive layout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92992" y="2232908"/>
            <a:ext cx="2194560" cy="274320"/>
          </a:xfrm>
        </p:spPr>
        <p:txBody>
          <a:bodyPr>
            <a:normAutofit/>
          </a:bodyPr>
          <a:lstStyle/>
          <a:p>
            <a:r>
              <a:rPr lang="en-ZA" dirty="0"/>
              <a:t>CONVENIENT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4D88FB-4966-440B-B91C-A4A994D5A589}"/>
              </a:ext>
            </a:extLst>
          </p:cNvPr>
          <p:cNvSpPr txBox="1"/>
          <p:nvPr/>
        </p:nvSpPr>
        <p:spPr>
          <a:xfrm>
            <a:off x="1179196" y="2452440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7A04ABF-FDB1-4293-B2FF-45D35ADC8C2E}"/>
              </a:ext>
            </a:extLst>
          </p:cNvPr>
          <p:cNvSpPr txBox="1"/>
          <p:nvPr/>
        </p:nvSpPr>
        <p:spPr>
          <a:xfrm>
            <a:off x="8922733" y="2592892"/>
            <a:ext cx="1510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>
                    <a:lumMod val="90000"/>
                  </a:schemeClr>
                </a:solidFill>
                <a:latin typeface="+mj-lt"/>
              </a:rPr>
              <a:t>Contoso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8982B59-A1B2-40DA-A0C6-72C2741AB5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8728" y="3494402"/>
            <a:ext cx="2194560" cy="274320"/>
          </a:xfrm>
        </p:spPr>
        <p:txBody>
          <a:bodyPr/>
          <a:lstStyle/>
          <a:p>
            <a:r>
              <a:rPr lang="en-US" dirty="0"/>
              <a:t>EXPENSIVE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6B19234D-D2EF-4701-9E2E-B32018B006D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310732" y="3494402"/>
            <a:ext cx="2194560" cy="274320"/>
          </a:xfrm>
        </p:spPr>
        <p:txBody>
          <a:bodyPr/>
          <a:lstStyle/>
          <a:p>
            <a:r>
              <a:rPr lang="en-US" dirty="0"/>
              <a:t>AFFORDABLE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B14B30-2419-4D40-8AD3-31CCBF88F7F8}"/>
              </a:ext>
            </a:extLst>
          </p:cNvPr>
          <p:cNvSpPr txBox="1"/>
          <p:nvPr/>
        </p:nvSpPr>
        <p:spPr>
          <a:xfrm>
            <a:off x="1777326" y="419709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5"/>
                </a:solidFill>
              </a:rPr>
              <a:t>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2AD189-7DB5-4ACB-AD7F-5DFD87E8A71F}"/>
              </a:ext>
            </a:extLst>
          </p:cNvPr>
          <p:cNvSpPr txBox="1"/>
          <p:nvPr/>
        </p:nvSpPr>
        <p:spPr>
          <a:xfrm>
            <a:off x="8113395" y="4212515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C01721-4BB0-488B-9B5A-48C46D8D28B3}"/>
              </a:ext>
            </a:extLst>
          </p:cNvPr>
          <p:cNvSpPr txBox="1"/>
          <p:nvPr/>
        </p:nvSpPr>
        <p:spPr>
          <a:xfrm>
            <a:off x="2237505" y="5045672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5"/>
                </a:solidFill>
              </a:rPr>
              <a:t>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D07B799-6119-4CA9-B5CE-C125763CFAF9}"/>
              </a:ext>
            </a:extLst>
          </p:cNvPr>
          <p:cNvSpPr txBox="1"/>
          <p:nvPr/>
        </p:nvSpPr>
        <p:spPr>
          <a:xfrm>
            <a:off x="7384570" y="504841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5"/>
                </a:solidFill>
              </a:rPr>
              <a:t>B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84D2AA97-E618-49CB-8CE9-42717E0059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92992" y="5287722"/>
            <a:ext cx="2194560" cy="274320"/>
          </a:xfrm>
        </p:spPr>
        <p:txBody>
          <a:bodyPr/>
          <a:lstStyle/>
          <a:p>
            <a:r>
              <a:rPr lang="en-US" dirty="0"/>
              <a:t>INCONVENIENT</a:t>
            </a:r>
          </a:p>
        </p:txBody>
      </p:sp>
      <p:sp>
        <p:nvSpPr>
          <p:cNvPr id="52" name="Date Placeholder 51">
            <a:extLst>
              <a:ext uri="{FF2B5EF4-FFF2-40B4-BE49-F238E27FC236}">
                <a16:creationId xmlns:a16="http://schemas.microsoft.com/office/drawing/2014/main" id="{3A1FF608-E141-4725-A9EC-726D830FED76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C7E0A4-FE8E-4F7B-8370-1FA3484B61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95FC-7E0A-4342-A40D-3B65DCA780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18</a:t>
            </a:fld>
            <a:endParaRPr lang="en-ZA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727BE3-A800-4D66-A1F2-87FBCFA49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39316" y="2750697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2908B8A-EAA4-45C6-A367-59D25A109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97625" y="4868466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08E96C2-DCF2-4C90-8F72-2329BB62F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73515" y="4035304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C63F025-C100-4C98-AEEB-EA1EDBFA3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44690" y="4873925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93DB100-4291-4518-A93E-C369A0D49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37446" y="4025314"/>
            <a:ext cx="182880" cy="1828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4C663AD-4E82-4CCB-9202-5D88D5B90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630352" y="2421869"/>
            <a:ext cx="182880" cy="182880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191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/>
          <a:lstStyle/>
          <a:p>
            <a:r>
              <a:rPr lang="en-US" dirty="0"/>
              <a:t>Growth strategy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9D3978D-6E02-4F15-83B3-400CCE09A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/>
          <a:p>
            <a:r>
              <a:rPr lang="en-ZA" dirty="0"/>
              <a:t>How we’ll scale in the future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DDDEF-20C4-4F65-BAC9-0A763DF7E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7280" y="2458260"/>
            <a:ext cx="3200400" cy="731520"/>
          </a:xfr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dirty="0"/>
              <a:t>Feb 20XX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DF55437-A2E9-41B0-8902-7FB8BCD8636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0">
            <a:normAutofit/>
          </a:bodyPr>
          <a:lstStyle/>
          <a:p>
            <a:r>
              <a:rPr lang="en-US" dirty="0"/>
              <a:t>Roll out product to high profile or top-level participants to help establish the product</a:t>
            </a:r>
          </a:p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F96FB0A-2A02-4DFB-8C70-412D8DF11C0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625274" y="2458260"/>
            <a:ext cx="3200400" cy="731520"/>
          </a:xfr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May 20XX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B78CA3E-425A-49FC-8D99-4000609FEDB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anchor="t" anchorCtr="1">
            <a:normAutofit/>
          </a:bodyPr>
          <a:lstStyle/>
          <a:p>
            <a:r>
              <a:rPr lang="en-US" dirty="0"/>
              <a:t>Release the product to the general public and monitor press release and social media accounts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5D2ED3F-4593-4DAA-83A4-953C35F622C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153269" y="2458260"/>
            <a:ext cx="3200400" cy="731520"/>
          </a:xfr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Oct 20XX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A0B0A1D-F3E2-4CA5-BB2D-285AB09BB4B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anchor="t" anchorCtr="1"/>
          <a:lstStyle/>
          <a:p>
            <a:r>
              <a:rPr lang="en-US" dirty="0"/>
              <a:t>Gather feedback and adjust product design as necessary</a:t>
            </a:r>
          </a:p>
          <a:p>
            <a:endParaRPr lang="en-US" dirty="0"/>
          </a:p>
        </p:txBody>
      </p:sp>
      <p:sp>
        <p:nvSpPr>
          <p:cNvPr id="98" name="Date Placeholder 97">
            <a:extLst>
              <a:ext uri="{FF2B5EF4-FFF2-40B4-BE49-F238E27FC236}">
                <a16:creationId xmlns:a16="http://schemas.microsoft.com/office/drawing/2014/main" id="{13DFDE46-4275-492C-825A-C6E412B28241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9" name="Footer Placeholder 98">
            <a:extLst>
              <a:ext uri="{FF2B5EF4-FFF2-40B4-BE49-F238E27FC236}">
                <a16:creationId xmlns:a16="http://schemas.microsoft.com/office/drawing/2014/main" id="{40F2CC71-2F3A-4594-B8D9-6343A4E974D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00" name="Slide Number Placeholder 99">
            <a:extLst>
              <a:ext uri="{FF2B5EF4-FFF2-40B4-BE49-F238E27FC236}">
                <a16:creationId xmlns:a16="http://schemas.microsoft.com/office/drawing/2014/main" id="{D7EF088D-A6D8-4DA5-AD4D-5221E33569A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071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6" descr="Photo of woman holding a succulent in a pot&#10;&#10;">
            <a:extLst>
              <a:ext uri="{FF2B5EF4-FFF2-40B4-BE49-F238E27FC236}">
                <a16:creationId xmlns:a16="http://schemas.microsoft.com/office/drawing/2014/main" id="{25554A15-C7B9-435F-88E0-E4DC9ABD8A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719C4229-5B22-4A67-9422-76E6BAAD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1112" y="3513220"/>
            <a:ext cx="8682164" cy="1828799"/>
          </a:xfrm>
        </p:spPr>
        <p:txBody>
          <a:bodyPr anchor="ctr"/>
          <a:lstStyle/>
          <a:p>
            <a:r>
              <a:rPr lang="en-US" dirty="0"/>
              <a:t>You don’t need </a:t>
            </a:r>
            <a:r>
              <a:rPr lang="en-US" i="1" dirty="0"/>
              <a:t>a</a:t>
            </a:r>
            <a:r>
              <a:rPr lang="en-US" dirty="0"/>
              <a:t> mentor</a:t>
            </a:r>
          </a:p>
        </p:txBody>
      </p:sp>
    </p:spTree>
    <p:extLst>
      <p:ext uri="{BB962C8B-B14F-4D97-AF65-F5344CB8AC3E}">
        <p14:creationId xmlns:p14="http://schemas.microsoft.com/office/powerpoint/2010/main" val="898881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Traction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D49D205-0473-4E3D-A214-A9A18377B221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/>
          <a:lstStyle/>
          <a:p>
            <a:r>
              <a:rPr lang="en-ZA" dirty="0"/>
              <a:t>Forecasting for success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>
            <a:normAutofit/>
          </a:bodyPr>
          <a:lstStyle/>
          <a:p>
            <a:r>
              <a:rPr lang="en-US" dirty="0"/>
              <a:t>Key metrics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853081935"/>
              </p:ext>
            </p:extLst>
          </p:nvPr>
        </p:nvGraphicFramePr>
        <p:xfrm>
          <a:off x="706438" y="2641600"/>
          <a:ext cx="5157785" cy="3027891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031557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9164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Clients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Orders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Gross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Net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27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1100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$10,000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$7,000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27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$16,000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27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$25,000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27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$40,000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>
            <a:normAutofit/>
          </a:bodyPr>
          <a:lstStyle/>
          <a:p>
            <a:r>
              <a:rPr lang="en-US" dirty="0"/>
              <a:t>Revenue by year</a:t>
            </a:r>
          </a:p>
        </p:txBody>
      </p:sp>
      <p:graphicFrame>
        <p:nvGraphicFramePr>
          <p:cNvPr id="27" name="Content Placeholder 13" descr="Chart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600432397"/>
              </p:ext>
            </p:extLst>
          </p:nvPr>
        </p:nvGraphicFramePr>
        <p:xfrm>
          <a:off x="6467475" y="2641600"/>
          <a:ext cx="5029200" cy="3475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66E79E-11A2-49CD-B784-D277262CCD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7E71CE-4C6D-47F1-9F23-8867ECE1C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D7F538-825C-4C35-B2E6-BEC3D1418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9350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Two-year action plan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292468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258568" y="2304288"/>
            <a:ext cx="1554480" cy="561975"/>
          </a:xfrm>
        </p:spPr>
        <p:txBody>
          <a:bodyPr tIns="0">
            <a:normAutofit/>
          </a:bodyPr>
          <a:lstStyle/>
          <a:p>
            <a:r>
              <a:rPr lang="en-ZA" dirty="0"/>
              <a:t>Draft blueprints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354712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38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760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70" name="Date Placeholder 69">
            <a:extLst>
              <a:ext uri="{FF2B5EF4-FFF2-40B4-BE49-F238E27FC236}">
                <a16:creationId xmlns:a16="http://schemas.microsoft.com/office/drawing/2014/main" id="{B3C3CC42-64DA-452A-821D-840B4ED37C81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21</a:t>
            </a:fld>
            <a:endParaRPr lang="en-ZA" dirty="0"/>
          </a:p>
        </p:txBody>
      </p:sp>
      <p:sp>
        <p:nvSpPr>
          <p:cNvPr id="38" name="Text Placeholder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40250" y="2304288"/>
            <a:ext cx="1793875" cy="561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Run focus groups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78118" y="2304288"/>
            <a:ext cx="1793875" cy="561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Gather feedback</a:t>
            </a:r>
          </a:p>
        </p:txBody>
      </p:sp>
      <p:sp>
        <p:nvSpPr>
          <p:cNvPr id="40" name="Text Placeholder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52214" y="5230368"/>
            <a:ext cx="1793875" cy="561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cs typeface="Calibri Light"/>
              </a:rPr>
              <a:t>Test design</a:t>
            </a:r>
          </a:p>
        </p:txBody>
      </p:sp>
      <p:sp>
        <p:nvSpPr>
          <p:cNvPr id="42" name="Text Placeholder 31">
            <a:extLst>
              <a:ext uri="{FF2B5EF4-FFF2-40B4-BE49-F238E27FC236}">
                <a16:creationId xmlns:a16="http://schemas.microsoft.com/office/drawing/2014/main" id="{98DDA43F-34CF-4E57-97F0-535BCBD8A38F}"/>
              </a:ext>
            </a:extLst>
          </p:cNvPr>
          <p:cNvSpPr txBox="1">
            <a:spLocks/>
          </p:cNvSpPr>
          <p:nvPr/>
        </p:nvSpPr>
        <p:spPr>
          <a:xfrm>
            <a:off x="6119953" y="5226571"/>
            <a:ext cx="1793875" cy="5619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solidFill>
                  <a:schemeClr val="tx1"/>
                </a:solidFill>
              </a:rPr>
              <a:t>Launch design</a:t>
            </a:r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714105" y="5230368"/>
            <a:ext cx="1793875" cy="561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Deliver to client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6A60E3F7-029A-49BA-81A4-C0D9B4670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48000" y="2571750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C63CB3E-25F3-4384-8C96-BB924FA53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0958462" y="4663440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F2E3DEF9-3B41-4091-B0CB-B5BCCCC48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36095" y="2570877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F9EC6C0-1013-478D-9D38-F5E0A03C2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3048000" y="4663440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78775" y="2570877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7018907" y="4659106"/>
            <a:ext cx="0" cy="857250"/>
          </a:xfrm>
          <a:prstGeom prst="line">
            <a:avLst/>
          </a:prstGeom>
          <a:ln>
            <a:solidFill>
              <a:schemeClr val="accent2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2201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9">
            <a:extLst>
              <a:ext uri="{FF2B5EF4-FFF2-40B4-BE49-F238E27FC236}">
                <a16:creationId xmlns:a16="http://schemas.microsoft.com/office/drawing/2014/main" id="{F6E0C67A-8733-4F90-8BC5-65C93FF785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6455229"/>
              </p:ext>
            </p:extLst>
          </p:nvPr>
        </p:nvGraphicFramePr>
        <p:xfrm>
          <a:off x="838200" y="1685925"/>
          <a:ext cx="10515600" cy="409229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14792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1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2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3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Income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Expenses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1479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6B568C-56CE-45B6-8812-96D3772517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FB3B5-03CE-4FAD-B187-3DA70C0E2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A017A-FC75-4E6D-B15A-F3163642E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Meet the team</a:t>
            </a:r>
          </a:p>
        </p:txBody>
      </p:sp>
      <p:pic>
        <p:nvPicPr>
          <p:cNvPr id="41" name="Picture Placeholder 40" descr="team member&#10;">
            <a:extLst>
              <a:ext uri="{FF2B5EF4-FFF2-40B4-BE49-F238E27FC236}">
                <a16:creationId xmlns:a16="http://schemas.microsoft.com/office/drawing/2014/main" id="{3AD14E47-24AF-45E7-9723-21F9F8D017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5515" y="1718402"/>
            <a:ext cx="2286000" cy="356616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681BD-6DFB-45E8-818F-7EA01BA667E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35515" y="5359799"/>
            <a:ext cx="2286000" cy="365125"/>
          </a:xfrm>
        </p:spPr>
        <p:txBody>
          <a:bodyPr/>
          <a:lstStyle/>
          <a:p>
            <a:r>
              <a:rPr lang="en-US" dirty="0"/>
              <a:t>Takuma Hayashi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722E07-8C73-43B0-B688-A339EC4915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5515" y="5743005"/>
            <a:ext cx="2286000" cy="365125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pic>
        <p:nvPicPr>
          <p:cNvPr id="43" name="Picture Placeholder 42" descr="team member">
            <a:extLst>
              <a:ext uri="{FF2B5EF4-FFF2-40B4-BE49-F238E27FC236}">
                <a16:creationId xmlns:a16="http://schemas.microsoft.com/office/drawing/2014/main" id="{F8CCFB54-F564-4C28-9B72-CA962616383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54036" y="1718798"/>
            <a:ext cx="2286000" cy="356616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397F1A-A3D7-4C4F-BE56-A2BE21CFE5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4036" y="5360195"/>
            <a:ext cx="2286000" cy="365125"/>
          </a:xfrm>
        </p:spPr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88D86D2-1F6A-468E-A2BE-1D1D42AF41A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754036" y="5743401"/>
            <a:ext cx="2286000" cy="365125"/>
          </a:xfrm>
        </p:spPr>
        <p:txBody>
          <a:bodyPr/>
          <a:lstStyle/>
          <a:p>
            <a:r>
              <a:rPr lang="en-US" dirty="0"/>
              <a:t>Chief Executive Officer</a:t>
            </a:r>
          </a:p>
        </p:txBody>
      </p:sp>
      <p:pic>
        <p:nvPicPr>
          <p:cNvPr id="45" name="Picture Placeholder 44" descr="team member headshot&#10;">
            <a:extLst>
              <a:ext uri="{FF2B5EF4-FFF2-40B4-BE49-F238E27FC236}">
                <a16:creationId xmlns:a16="http://schemas.microsoft.com/office/drawing/2014/main" id="{FEFA2E45-2D77-48EC-800D-9CE0CB67E20B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72557" y="1718402"/>
            <a:ext cx="2286000" cy="3566160"/>
          </a:xfr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C0807CB-21BF-4F3D-8750-B495FD3076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72557" y="5360195"/>
            <a:ext cx="2286000" cy="365125"/>
          </a:xfrm>
        </p:spPr>
        <p:txBody>
          <a:bodyPr/>
          <a:lstStyle/>
          <a:p>
            <a:r>
              <a:rPr lang="en-US" dirty="0"/>
              <a:t>Flora Berggren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3CCA83F-97D9-4195-AACF-3BCB3A902BE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72557" y="5743401"/>
            <a:ext cx="2286000" cy="365125"/>
          </a:xfrm>
        </p:spPr>
        <p:txBody>
          <a:bodyPr/>
          <a:lstStyle/>
          <a:p>
            <a:r>
              <a:rPr lang="en-US" dirty="0"/>
              <a:t>Chief Operations Officer</a:t>
            </a:r>
          </a:p>
        </p:txBody>
      </p:sp>
      <p:pic>
        <p:nvPicPr>
          <p:cNvPr id="47" name="Picture Placeholder 46" descr="team member">
            <a:extLst>
              <a:ext uri="{FF2B5EF4-FFF2-40B4-BE49-F238E27FC236}">
                <a16:creationId xmlns:a16="http://schemas.microsoft.com/office/drawing/2014/main" id="{442BB509-AB0A-4152-81AE-144EA148104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382"/>
          <a:stretch/>
        </p:blipFill>
        <p:spPr>
          <a:xfrm>
            <a:off x="8578378" y="1718798"/>
            <a:ext cx="2286000" cy="3566160"/>
          </a:xfr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B03A645-5227-4E0C-A93D-300D66A54FD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578378" y="5360195"/>
            <a:ext cx="2286000" cy="365125"/>
          </a:xfrm>
        </p:spPr>
        <p:txBody>
          <a:bodyPr/>
          <a:lstStyle/>
          <a:p>
            <a:r>
              <a:rPr lang="en-US" dirty="0"/>
              <a:t>Rajesh Santoshi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FB97D2A-CDF6-4980-A29D-8CF26772650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578378" y="5743401"/>
            <a:ext cx="2286000" cy="365125"/>
          </a:xfrm>
        </p:spPr>
        <p:txBody>
          <a:bodyPr/>
          <a:lstStyle/>
          <a:p>
            <a:r>
              <a:rPr lang="en-US" dirty="0"/>
              <a:t>VP Marketing</a:t>
            </a:r>
          </a:p>
        </p:txBody>
      </p:sp>
      <p:sp>
        <p:nvSpPr>
          <p:cNvPr id="61" name="Date Placeholder 60">
            <a:extLst>
              <a:ext uri="{FF2B5EF4-FFF2-40B4-BE49-F238E27FC236}">
                <a16:creationId xmlns:a16="http://schemas.microsoft.com/office/drawing/2014/main" id="{CBC16AE9-6A32-4167-87BE-1A2FF6927A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2" name="Footer Placeholder 61">
            <a:extLst>
              <a:ext uri="{FF2B5EF4-FFF2-40B4-BE49-F238E27FC236}">
                <a16:creationId xmlns:a16="http://schemas.microsoft.com/office/drawing/2014/main" id="{BCC563B2-8ABC-413E-9B26-9CA2DB2A2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3" name="Slide Number Placeholder 62">
            <a:extLst>
              <a:ext uri="{FF2B5EF4-FFF2-40B4-BE49-F238E27FC236}">
                <a16:creationId xmlns:a16="http://schemas.microsoft.com/office/drawing/2014/main" id="{4ADB2A00-79D8-4B6D-A72B-FCF59AC26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Meet </a:t>
            </a:r>
            <a:r>
              <a:rPr lang="en-US"/>
              <a:t>the team </a:t>
            </a:r>
            <a:endParaRPr lang="en-US" dirty="0"/>
          </a:p>
        </p:txBody>
      </p:sp>
      <p:pic>
        <p:nvPicPr>
          <p:cNvPr id="36" name="Picture Placeholder 35" descr="team member">
            <a:extLst>
              <a:ext uri="{FF2B5EF4-FFF2-40B4-BE49-F238E27FC236}">
                <a16:creationId xmlns:a16="http://schemas.microsoft.com/office/drawing/2014/main" id="{9E4C54D5-D090-422D-B13C-A07DDD8192B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0" r="5830"/>
          <a:stretch/>
        </p:blipFill>
        <p:spPr>
          <a:xfrm>
            <a:off x="1335515" y="1717141"/>
            <a:ext cx="2286000" cy="155448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F81C6-722A-40A9-982F-7A77D2F184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35515" y="3323013"/>
            <a:ext cx="2286000" cy="274320"/>
          </a:xfrm>
        </p:spPr>
        <p:txBody>
          <a:bodyPr/>
          <a:lstStyle/>
          <a:p>
            <a:r>
              <a:rPr lang="en-US" dirty="0"/>
              <a:t>Takuma Hayashi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252CED-07CE-47F9-AFAC-1774B6608C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5515" y="3610807"/>
            <a:ext cx="2286000" cy="274320"/>
          </a:xfrm>
        </p:spPr>
        <p:txBody>
          <a:bodyPr/>
          <a:lstStyle/>
          <a:p>
            <a:r>
              <a:rPr lang="en-US" dirty="0"/>
              <a:t>President</a:t>
            </a:r>
          </a:p>
          <a:p>
            <a:endParaRPr lang="en-US" dirty="0"/>
          </a:p>
        </p:txBody>
      </p:sp>
      <p:pic>
        <p:nvPicPr>
          <p:cNvPr id="48" name="Picture Placeholder 47" descr="team member">
            <a:extLst>
              <a:ext uri="{FF2B5EF4-FFF2-40B4-BE49-F238E27FC236}">
                <a16:creationId xmlns:a16="http://schemas.microsoft.com/office/drawing/2014/main" id="{7B20D71B-174A-45B0-BF3C-64F4D880365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54036" y="1717537"/>
            <a:ext cx="2286000" cy="155448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E2A1A84-F1BA-4177-804F-5970391591F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4036" y="3323409"/>
            <a:ext cx="2286000" cy="274320"/>
          </a:xfrm>
        </p:spPr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D345967-F7D2-4D02-9481-357DEB6340B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754036" y="3611203"/>
            <a:ext cx="2286000" cy="274320"/>
          </a:xfrm>
        </p:spPr>
        <p:txBody>
          <a:bodyPr/>
          <a:lstStyle/>
          <a:p>
            <a:r>
              <a:rPr lang="en-US" dirty="0"/>
              <a:t>Chief Executive Officer</a:t>
            </a:r>
          </a:p>
        </p:txBody>
      </p:sp>
      <p:pic>
        <p:nvPicPr>
          <p:cNvPr id="50" name="Picture Placeholder 49" descr="team member">
            <a:extLst>
              <a:ext uri="{FF2B5EF4-FFF2-40B4-BE49-F238E27FC236}">
                <a16:creationId xmlns:a16="http://schemas.microsoft.com/office/drawing/2014/main" id="{DCB8CB4C-3103-4223-8AC8-CBDAF9BEAD77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557" y="1717141"/>
            <a:ext cx="2286000" cy="155448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7624EB2-CC13-4A85-BC99-25F6B52BA82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72557" y="3323013"/>
            <a:ext cx="2286000" cy="274320"/>
          </a:xfrm>
        </p:spPr>
        <p:txBody>
          <a:bodyPr/>
          <a:lstStyle/>
          <a:p>
            <a:r>
              <a:rPr lang="en-US" dirty="0"/>
              <a:t>Flora Berggren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D78550E-BA78-433F-8276-20FB7C1D10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72557" y="3610807"/>
            <a:ext cx="2286000" cy="274320"/>
          </a:xfrm>
        </p:spPr>
        <p:txBody>
          <a:bodyPr/>
          <a:lstStyle/>
          <a:p>
            <a:r>
              <a:rPr lang="en-US" dirty="0"/>
              <a:t>Chief Operations Officer</a:t>
            </a:r>
          </a:p>
        </p:txBody>
      </p:sp>
      <p:pic>
        <p:nvPicPr>
          <p:cNvPr id="52" name="Picture Placeholder 51" descr="team member">
            <a:extLst>
              <a:ext uri="{FF2B5EF4-FFF2-40B4-BE49-F238E27FC236}">
                <a16:creationId xmlns:a16="http://schemas.microsoft.com/office/drawing/2014/main" id="{C201E412-C8EC-41D7-AEE5-689904CD6CA9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78378" y="1717141"/>
            <a:ext cx="2286000" cy="1554480"/>
          </a:xfr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53046BF-4D73-4601-8969-6B614639B92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578378" y="3323013"/>
            <a:ext cx="2286000" cy="274320"/>
          </a:xfrm>
        </p:spPr>
        <p:txBody>
          <a:bodyPr/>
          <a:lstStyle/>
          <a:p>
            <a:r>
              <a:rPr lang="en-US" dirty="0"/>
              <a:t>Rajesh Santoshi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7CE92C3-56EA-4ABB-8A65-E3E48BE85EF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578378" y="3610807"/>
            <a:ext cx="2286000" cy="274320"/>
          </a:xfrm>
        </p:spPr>
        <p:txBody>
          <a:bodyPr/>
          <a:lstStyle/>
          <a:p>
            <a:r>
              <a:rPr lang="en-US" dirty="0"/>
              <a:t>VP Marketing</a:t>
            </a:r>
          </a:p>
        </p:txBody>
      </p:sp>
      <p:pic>
        <p:nvPicPr>
          <p:cNvPr id="62" name="Picture Placeholder 61" descr="team member">
            <a:extLst>
              <a:ext uri="{FF2B5EF4-FFF2-40B4-BE49-F238E27FC236}">
                <a16:creationId xmlns:a16="http://schemas.microsoft.com/office/drawing/2014/main" id="{CE12BE08-AB8A-4DF2-9817-BFFF3974B2ED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219" y="4131915"/>
            <a:ext cx="2286000" cy="1554480"/>
          </a:xfr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B5C9F10-7BFD-45C8-894C-36539AA2B7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325219" y="5737787"/>
            <a:ext cx="2286000" cy="274320"/>
          </a:xfrm>
        </p:spPr>
        <p:txBody>
          <a:bodyPr/>
          <a:lstStyle/>
          <a:p>
            <a:r>
              <a:rPr lang="en-US" dirty="0"/>
              <a:t>Graham Barnes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A475929-B501-4051-A883-51997FB22E5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325219" y="6025581"/>
            <a:ext cx="2286000" cy="274320"/>
          </a:xfrm>
        </p:spPr>
        <p:txBody>
          <a:bodyPr/>
          <a:lstStyle/>
          <a:p>
            <a:r>
              <a:rPr lang="en-US" dirty="0"/>
              <a:t>VP Product</a:t>
            </a:r>
          </a:p>
        </p:txBody>
      </p:sp>
      <p:pic>
        <p:nvPicPr>
          <p:cNvPr id="64" name="Picture Placeholder 63" descr="team member">
            <a:extLst>
              <a:ext uri="{FF2B5EF4-FFF2-40B4-BE49-F238E27FC236}">
                <a16:creationId xmlns:a16="http://schemas.microsoft.com/office/drawing/2014/main" id="{856B5B80-36DD-4931-BE4E-83EF490A302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43740" y="4132311"/>
            <a:ext cx="2286000" cy="1554480"/>
          </a:xfr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50919A1-17DB-4FF7-9FE7-D206BF1BB6A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743740" y="5738183"/>
            <a:ext cx="2286000" cy="274320"/>
          </a:xfrm>
        </p:spPr>
        <p:txBody>
          <a:bodyPr/>
          <a:lstStyle/>
          <a:p>
            <a:r>
              <a:rPr lang="en-US" dirty="0"/>
              <a:t>Rowan Murphy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86FAA660-E448-4630-98B9-97106F98E75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43740" y="6025977"/>
            <a:ext cx="2286000" cy="274320"/>
          </a:xfrm>
        </p:spPr>
        <p:txBody>
          <a:bodyPr/>
          <a:lstStyle/>
          <a:p>
            <a:r>
              <a:rPr lang="en-US" dirty="0"/>
              <a:t>SEO Strategist</a:t>
            </a:r>
          </a:p>
        </p:txBody>
      </p:sp>
      <p:pic>
        <p:nvPicPr>
          <p:cNvPr id="66" name="Picture Placeholder 65" descr="team member">
            <a:extLst>
              <a:ext uri="{FF2B5EF4-FFF2-40B4-BE49-F238E27FC236}">
                <a16:creationId xmlns:a16="http://schemas.microsoft.com/office/drawing/2014/main" id="{70508058-51F1-41B6-9E73-72C7031069A9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2261" y="4131915"/>
            <a:ext cx="2286000" cy="1554480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F8736E34-1376-447A-9E5D-8EE5392AF80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162261" y="5737787"/>
            <a:ext cx="2286000" cy="274320"/>
          </a:xfrm>
        </p:spPr>
        <p:txBody>
          <a:bodyPr/>
          <a:lstStyle/>
          <a:p>
            <a:r>
              <a:rPr lang="en-US" dirty="0"/>
              <a:t>Elizabeth Moore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E2BA780D-D37A-407D-B738-91EC6DFB89E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162261" y="6025581"/>
            <a:ext cx="2286000" cy="274320"/>
          </a:xfrm>
        </p:spPr>
        <p:txBody>
          <a:bodyPr/>
          <a:lstStyle/>
          <a:p>
            <a:r>
              <a:rPr lang="en-US" dirty="0"/>
              <a:t>Product Designer</a:t>
            </a:r>
          </a:p>
        </p:txBody>
      </p:sp>
      <p:pic>
        <p:nvPicPr>
          <p:cNvPr id="38" name="Picture Placeholder 37" descr="team member">
            <a:extLst>
              <a:ext uri="{FF2B5EF4-FFF2-40B4-BE49-F238E27FC236}">
                <a16:creationId xmlns:a16="http://schemas.microsoft.com/office/drawing/2014/main" id="{FC93BCCD-E9C1-417C-82F5-BA865F7476F5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r="1043"/>
          <a:stretch/>
        </p:blipFill>
        <p:spPr>
          <a:xfrm>
            <a:off x="8580782" y="4131915"/>
            <a:ext cx="2286000" cy="1554480"/>
          </a:xfrm>
        </p:spPr>
      </p:pic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9A4AAAD-175A-4F7C-ABD7-61F9464060C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580782" y="5737787"/>
            <a:ext cx="2286000" cy="274320"/>
          </a:xfrm>
        </p:spPr>
        <p:txBody>
          <a:bodyPr/>
          <a:lstStyle/>
          <a:p>
            <a:r>
              <a:rPr lang="en-US" dirty="0"/>
              <a:t>Robin Kline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31E24436-B6FE-438F-ACAF-6739CA24BD5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580782" y="6025581"/>
            <a:ext cx="2286000" cy="274320"/>
          </a:xfrm>
        </p:spPr>
        <p:txBody>
          <a:bodyPr/>
          <a:lstStyle/>
          <a:p>
            <a:r>
              <a:rPr lang="en-US" dirty="0"/>
              <a:t>Content Developer</a:t>
            </a:r>
          </a:p>
        </p:txBody>
      </p:sp>
      <p:sp>
        <p:nvSpPr>
          <p:cNvPr id="67" name="Date Placeholder 66">
            <a:extLst>
              <a:ext uri="{FF2B5EF4-FFF2-40B4-BE49-F238E27FC236}">
                <a16:creationId xmlns:a16="http://schemas.microsoft.com/office/drawing/2014/main" id="{EB0B9CD2-8060-4E74-BBD4-61FE9496A4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8" name="Footer Placeholder 67">
            <a:extLst>
              <a:ext uri="{FF2B5EF4-FFF2-40B4-BE49-F238E27FC236}">
                <a16:creationId xmlns:a16="http://schemas.microsoft.com/office/drawing/2014/main" id="{32D36052-49CF-45DE-941C-561DE743A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9" name="Slide Number Placeholder 68">
            <a:extLst>
              <a:ext uri="{FF2B5EF4-FFF2-40B4-BE49-F238E27FC236}">
                <a16:creationId xmlns:a16="http://schemas.microsoft.com/office/drawing/2014/main" id="{248679DD-A4C4-45D2-8ABD-48C2DF4B5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6701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FD8D0-7C44-4732-91C9-B21B9AC8E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Funding</a:t>
            </a:r>
          </a:p>
        </p:txBody>
      </p:sp>
      <p:graphicFrame>
        <p:nvGraphicFramePr>
          <p:cNvPr id="67" name="Content Placeholder 66" descr="pie chart&#10;">
            <a:extLst>
              <a:ext uri="{FF2B5EF4-FFF2-40B4-BE49-F238E27FC236}">
                <a16:creationId xmlns:a16="http://schemas.microsoft.com/office/drawing/2014/main" id="{AA045870-9881-4BA5-8874-8A33E086FC97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2443093321"/>
              </p:ext>
            </p:extLst>
          </p:nvPr>
        </p:nvGraphicFramePr>
        <p:xfrm>
          <a:off x="1138238" y="1860550"/>
          <a:ext cx="1819275" cy="151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9591F81-46FD-4828-81C8-D99A0E427C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18637" y="3444752"/>
            <a:ext cx="2057400" cy="640080"/>
          </a:xfrm>
        </p:spPr>
        <p:txBody>
          <a:bodyPr/>
          <a:lstStyle/>
          <a:p>
            <a:r>
              <a:rPr lang="en-US" dirty="0"/>
              <a:t>Properties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573668D-D441-448B-A876-E948323DD0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34480" y="4110604"/>
            <a:ext cx="2057400" cy="365760"/>
          </a:xfrm>
        </p:spPr>
        <p:txBody>
          <a:bodyPr/>
          <a:lstStyle/>
          <a:p>
            <a:r>
              <a:rPr lang="en-US" dirty="0"/>
              <a:t>$12,000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C2417B2-247E-4322-AAF8-8335A2356E6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4480" y="4483110"/>
            <a:ext cx="2057400" cy="914400"/>
          </a:xfrm>
        </p:spPr>
        <p:txBody>
          <a:bodyPr/>
          <a:lstStyle/>
          <a:p>
            <a:r>
              <a:rPr lang="en-ZA" dirty="0"/>
              <a:t>Revenue obtained from property rentals</a:t>
            </a:r>
          </a:p>
        </p:txBody>
      </p:sp>
      <p:graphicFrame>
        <p:nvGraphicFramePr>
          <p:cNvPr id="69" name="Content Placeholder 68" descr="pie chart">
            <a:extLst>
              <a:ext uri="{FF2B5EF4-FFF2-40B4-BE49-F238E27FC236}">
                <a16:creationId xmlns:a16="http://schemas.microsoft.com/office/drawing/2014/main" id="{582BFE2E-20FC-4568-B7CE-0689CB43A018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760304465"/>
              </p:ext>
            </p:extLst>
          </p:nvPr>
        </p:nvGraphicFramePr>
        <p:xfrm>
          <a:off x="3859213" y="1860550"/>
          <a:ext cx="1819275" cy="151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B22339-E1B7-4BAF-86A1-6D1908793E7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40615" y="3444752"/>
            <a:ext cx="2057400" cy="640080"/>
          </a:xfrm>
        </p:spPr>
        <p:txBody>
          <a:bodyPr/>
          <a:lstStyle/>
          <a:p>
            <a:r>
              <a:rPr lang="en-US" dirty="0"/>
              <a:t>Angel investments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4C8C9CC-C95E-48C8-A0B6-E5A02D03ACE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756458" y="4110604"/>
            <a:ext cx="2057400" cy="365760"/>
          </a:xfrm>
        </p:spPr>
        <p:txBody>
          <a:bodyPr/>
          <a:lstStyle/>
          <a:p>
            <a:r>
              <a:rPr lang="en-US" dirty="0"/>
              <a:t>$14,000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2A538C-BC0B-4467-B346-64F5C21F4D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56458" y="4483110"/>
            <a:ext cx="2057400" cy="914400"/>
          </a:xfrm>
        </p:spPr>
        <p:txBody>
          <a:bodyPr/>
          <a:lstStyle/>
          <a:p>
            <a:r>
              <a:rPr lang="en-ZA" dirty="0"/>
              <a:t>Amount obtained through other investors</a:t>
            </a:r>
          </a:p>
        </p:txBody>
      </p:sp>
      <p:graphicFrame>
        <p:nvGraphicFramePr>
          <p:cNvPr id="73" name="Content Placeholder 72" descr="pie chart&#10;">
            <a:extLst>
              <a:ext uri="{FF2B5EF4-FFF2-40B4-BE49-F238E27FC236}">
                <a16:creationId xmlns:a16="http://schemas.microsoft.com/office/drawing/2014/main" id="{68248CE2-5C3F-4635-AC63-6CD1ACD149C1}"/>
              </a:ext>
            </a:extLst>
          </p:cNvPr>
          <p:cNvGraphicFramePr>
            <a:graphicFrameLocks noGrp="1"/>
          </p:cNvGraphicFramePr>
          <p:nvPr>
            <p:ph sz="quarter" idx="30"/>
            <p:extLst>
              <p:ext uri="{D42A27DB-BD31-4B8C-83A1-F6EECF244321}">
                <p14:modId xmlns:p14="http://schemas.microsoft.com/office/powerpoint/2010/main" val="2085284770"/>
              </p:ext>
            </p:extLst>
          </p:nvPr>
        </p:nvGraphicFramePr>
        <p:xfrm>
          <a:off x="6550025" y="1860550"/>
          <a:ext cx="1819275" cy="151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3BC28C1-3A73-4021-AAF4-A81999E0F6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30908" y="3444752"/>
            <a:ext cx="2057400" cy="640080"/>
          </a:xfrm>
        </p:spPr>
        <p:txBody>
          <a:bodyPr/>
          <a:lstStyle/>
          <a:p>
            <a:r>
              <a:rPr lang="en-US" dirty="0"/>
              <a:t>Cash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9BEFDA3-794A-4D5C-98B3-2EFB26BB913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430908" y="4110604"/>
            <a:ext cx="2057400" cy="365760"/>
          </a:xfrm>
        </p:spPr>
        <p:txBody>
          <a:bodyPr/>
          <a:lstStyle/>
          <a:p>
            <a:r>
              <a:rPr lang="en-US" dirty="0"/>
              <a:t>$32,000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2EDBC89-40BC-4659-8C15-4E83DB9AF5D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30908" y="4483110"/>
            <a:ext cx="2057400" cy="914400"/>
          </a:xfrm>
        </p:spPr>
        <p:txBody>
          <a:bodyPr/>
          <a:lstStyle/>
          <a:p>
            <a:r>
              <a:rPr lang="en-ZA" noProof="1"/>
              <a:t>Liquid cash we have on hand</a:t>
            </a:r>
          </a:p>
        </p:txBody>
      </p:sp>
      <p:graphicFrame>
        <p:nvGraphicFramePr>
          <p:cNvPr id="75" name="Content Placeholder 74" descr="pie chart&#10;">
            <a:extLst>
              <a:ext uri="{FF2B5EF4-FFF2-40B4-BE49-F238E27FC236}">
                <a16:creationId xmlns:a16="http://schemas.microsoft.com/office/drawing/2014/main" id="{DBDA1AAB-5DF4-401A-8828-03ED3CA66FB9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2098148174"/>
              </p:ext>
            </p:extLst>
          </p:nvPr>
        </p:nvGraphicFramePr>
        <p:xfrm>
          <a:off x="9264650" y="1860550"/>
          <a:ext cx="1819275" cy="151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561D832-D9A9-40DE-8B95-4CA54EBCA7E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145729" y="3444752"/>
            <a:ext cx="2057400" cy="640080"/>
          </a:xfrm>
        </p:spPr>
        <p:txBody>
          <a:bodyPr/>
          <a:lstStyle/>
          <a:p>
            <a:r>
              <a:rPr lang="en-US" dirty="0"/>
              <a:t>Shares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0A206366-4E18-4EEA-93CF-F001CFBBACC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145729" y="4110604"/>
            <a:ext cx="2057400" cy="365760"/>
          </a:xfrm>
        </p:spPr>
        <p:txBody>
          <a:bodyPr/>
          <a:lstStyle/>
          <a:p>
            <a:r>
              <a:rPr lang="en-US" dirty="0"/>
              <a:t>$82,000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A6BB1F5-BE68-4FE5-9D56-24583EBB0A4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45729" y="4483110"/>
            <a:ext cx="2057400" cy="914400"/>
          </a:xfrm>
        </p:spPr>
        <p:txBody>
          <a:bodyPr/>
          <a:lstStyle/>
          <a:p>
            <a:r>
              <a:rPr lang="en-ZA" dirty="0"/>
              <a:t>Number of shares converted into USD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33FCA9-8B9E-4FDE-993D-171FCB4848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454188-F349-4433-93D8-051C747CC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CDDB75-AA4C-4BDF-9E40-699D68444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6936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“A mentor is someone who sees more talent and ability within you, than you see in yourself, and helps bring it out of you.” — Bob Proctor.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7E2C42-2042-418E-9662-C5F50D84B5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ABA2FA-E564-482C-835A-F210D37ED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1EA141-3C56-48C9-B1FB-183C363CC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4" name="Picture Placeholder 14" descr="Open book outline">
            <a:extLst>
              <a:ext uri="{FF2B5EF4-FFF2-40B4-BE49-F238E27FC236}">
                <a16:creationId xmlns:a16="http://schemas.microsoft.com/office/drawing/2014/main" id="{0C4BC5CD-E79D-674A-D8C4-95680BBBF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145224" y="265411"/>
            <a:ext cx="2286000" cy="2286000"/>
          </a:xfrm>
          <a:prstGeom prst="rect">
            <a:avLst/>
          </a:prstGeom>
        </p:spPr>
      </p:pic>
      <p:pic>
        <p:nvPicPr>
          <p:cNvPr id="5" name="Picture Placeholder 16" descr="Group outline">
            <a:extLst>
              <a:ext uri="{FF2B5EF4-FFF2-40B4-BE49-F238E27FC236}">
                <a16:creationId xmlns:a16="http://schemas.microsoft.com/office/drawing/2014/main" id="{1D1E02E0-715B-1511-FA6B-6FF644863E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145224" y="2224018"/>
            <a:ext cx="2286000" cy="2286000"/>
          </a:xfrm>
          <a:prstGeom prst="rect">
            <a:avLst/>
          </a:prstGeom>
        </p:spPr>
      </p:pic>
      <p:pic>
        <p:nvPicPr>
          <p:cNvPr id="10" name="Picture Placeholder 18" descr="Arrow circle outline">
            <a:extLst>
              <a:ext uri="{FF2B5EF4-FFF2-40B4-BE49-F238E27FC236}">
                <a16:creationId xmlns:a16="http://schemas.microsoft.com/office/drawing/2014/main" id="{219528B8-0932-36CD-7E59-ED1094D503F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3023725" y="3956050"/>
            <a:ext cx="2286000" cy="2286000"/>
          </a:xfrm>
          <a:prstGeom prst="rect">
            <a:avLst/>
          </a:prstGeom>
        </p:spPr>
      </p:pic>
      <p:pic>
        <p:nvPicPr>
          <p:cNvPr id="13" name="Picture Placeholder 39" descr="ceramic flower pots&#10;">
            <a:extLst>
              <a:ext uri="{FF2B5EF4-FFF2-40B4-BE49-F238E27FC236}">
                <a16:creationId xmlns:a16="http://schemas.microsoft.com/office/drawing/2014/main" id="{D341C828-C740-EAAB-4B11-64451C31406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30" name="Picture Placeholder 29" descr="photo of person in a striped shirt holding a plant in a tiny cup&#10;">
            <a:extLst>
              <a:ext uri="{FF2B5EF4-FFF2-40B4-BE49-F238E27FC236}">
                <a16:creationId xmlns:a16="http://schemas.microsoft.com/office/drawing/2014/main" id="{0A59A12A-37A4-421F-9DA9-D4E61AB738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458724" y="390524"/>
            <a:ext cx="5637276" cy="4114800"/>
          </a:xfrm>
        </p:spPr>
      </p:pic>
      <p:pic>
        <p:nvPicPr>
          <p:cNvPr id="6" name="Picture Placeholder 5" descr="photo of a man putting up an sign in store window opening soon">
            <a:extLst>
              <a:ext uri="{FF2B5EF4-FFF2-40B4-BE49-F238E27FC236}">
                <a16:creationId xmlns:a16="http://schemas.microsoft.com/office/drawing/2014/main" id="{691AD6B7-0ED8-43AE-BD4D-3006299F9EF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6096000" y="390524"/>
            <a:ext cx="5637276" cy="41148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/>
          <a:lstStyle/>
          <a:p>
            <a:r>
              <a:rPr lang="en-US" dirty="0"/>
              <a:t>Vaishnavi V</a:t>
            </a:r>
          </a:p>
          <a:p>
            <a:r>
              <a:rPr lang="en-US" dirty="0"/>
              <a:t>Source : https://ideas.ted.com/the-5-types-of-mentors-you-need-in-your-life/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DC804E2-80CF-4E0D-9B64-83E149C450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458DEBB-751A-4BD3-9B01-ED88C97EC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03F562-A29C-45D7-86BC-706CBD6A1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4" name="Picture Placeholder 39" descr="ceramic flower pots&#10;">
            <a:extLst>
              <a:ext uri="{FF2B5EF4-FFF2-40B4-BE49-F238E27FC236}">
                <a16:creationId xmlns:a16="http://schemas.microsoft.com/office/drawing/2014/main" id="{1BB002E3-2851-B9F1-E3E8-1A7713BB931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Placeholder 10">
            <a:extLst>
              <a:ext uri="{FF2B5EF4-FFF2-40B4-BE49-F238E27FC236}">
                <a16:creationId xmlns:a16="http://schemas.microsoft.com/office/drawing/2014/main" id="{7B8040BD-D630-429D-A8B5-0210D22D5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" b="1237"/>
          <a:stretch/>
        </p:blipFill>
        <p:spPr>
          <a:xfrm>
            <a:off x="1588" y="4572000"/>
            <a:ext cx="12188825" cy="2286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Mentors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2B089-A8F9-45B1-BE6E-EAC10163F0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8305" y="1696389"/>
            <a:ext cx="3210331" cy="3647605"/>
          </a:xfrm>
        </p:spPr>
        <p:txBody>
          <a:bodyPr>
            <a:normAutofit/>
          </a:bodyPr>
          <a:lstStyle/>
          <a:p>
            <a:r>
              <a:rPr lang="en-ZA" dirty="0"/>
              <a:t>Tiers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5593" y="2750695"/>
            <a:ext cx="2743200" cy="2465883"/>
          </a:xfrm>
        </p:spPr>
        <p:txBody>
          <a:bodyPr>
            <a:normAutofit/>
          </a:bodyPr>
          <a:lstStyle/>
          <a:p>
            <a:r>
              <a:rPr lang="en-ZA" dirty="0"/>
              <a:t>Traditional One-on-one Mentoring</a:t>
            </a:r>
          </a:p>
          <a:p>
            <a:r>
              <a:rPr lang="en-ZA" dirty="0"/>
              <a:t>Distance Mentoring</a:t>
            </a:r>
          </a:p>
          <a:p>
            <a:r>
              <a:rPr lang="en-ZA" dirty="0"/>
              <a:t>Group Mentoring</a:t>
            </a: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916DDA26-131E-46AD-ADAE-F0E710EAF3DE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14" name="Text Placeholder 113">
            <a:extLst>
              <a:ext uri="{FF2B5EF4-FFF2-40B4-BE49-F238E27FC236}">
                <a16:creationId xmlns:a16="http://schemas.microsoft.com/office/drawing/2014/main" id="{B51B89C9-6212-44BC-8654-817139EF8D5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516628" y="1696389"/>
            <a:ext cx="3209544" cy="3648456"/>
          </a:xfrm>
        </p:spPr>
        <p:txBody>
          <a:bodyPr/>
          <a:lstStyle/>
          <a:p>
            <a:r>
              <a:rPr lang="en-ZA" dirty="0"/>
              <a:t>A’s and C’s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765548" y="2750695"/>
            <a:ext cx="2743200" cy="24658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1"/>
              <a:t>Availability, Active listening, and Analysis</a:t>
            </a:r>
          </a:p>
          <a:p>
            <a:endParaRPr lang="en-US" noProof="1"/>
          </a:p>
          <a:p>
            <a:r>
              <a:rPr lang="en-ZA" noProof="1"/>
              <a:t>Consultant, Counselor, and Cheerleading</a:t>
            </a:r>
          </a:p>
        </p:txBody>
      </p:sp>
      <p:sp>
        <p:nvSpPr>
          <p:cNvPr id="43" name="Footer Placeholder 42">
            <a:extLst>
              <a:ext uri="{FF2B5EF4-FFF2-40B4-BE49-F238E27FC236}">
                <a16:creationId xmlns:a16="http://schemas.microsoft.com/office/drawing/2014/main" id="{3F77F960-EB31-4698-AB82-5583AF66D39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1C399-8F48-44F5-9461-3C89866D4CE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148764" y="1696389"/>
            <a:ext cx="3209544" cy="3648456"/>
          </a:xfrm>
        </p:spPr>
        <p:txBody>
          <a:bodyPr/>
          <a:lstStyle/>
          <a:p>
            <a:r>
              <a:rPr lang="en-CA" dirty="0"/>
              <a:t>Personal Board of Directors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377130" y="2750695"/>
            <a:ext cx="2743200" cy="2465883"/>
          </a:xfrm>
        </p:spPr>
        <p:txBody>
          <a:bodyPr/>
          <a:lstStyle/>
          <a:p>
            <a:endParaRPr lang="en-ZA" noProof="1"/>
          </a:p>
          <a:p>
            <a:r>
              <a:rPr lang="en-US" noProof="1"/>
              <a:t>Trusted team of individuals who have personal and professional skills, experience and insights and provide support, guidance and advice.</a:t>
            </a:r>
            <a:endParaRPr lang="en-US" dirty="0"/>
          </a:p>
        </p:txBody>
      </p:sp>
      <p:sp>
        <p:nvSpPr>
          <p:cNvPr id="44" name="Slide Number Placeholder 43">
            <a:extLst>
              <a:ext uri="{FF2B5EF4-FFF2-40B4-BE49-F238E27FC236}">
                <a16:creationId xmlns:a16="http://schemas.microsoft.com/office/drawing/2014/main" id="{3E790E42-CF88-4BBB-827D-12B6E23D93C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231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/>
          <a:p>
            <a:r>
              <a:rPr lang="en-ZA" dirty="0"/>
              <a:t>The master of craft - iconic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rmAutofit/>
          </a:bodyPr>
          <a:lstStyle/>
          <a:p>
            <a:r>
              <a:rPr lang="en-US" dirty="0"/>
              <a:t>Personal Jedi master - intuition, rigorous training, and intensive self-discipline</a:t>
            </a:r>
          </a:p>
          <a:p>
            <a:r>
              <a:rPr lang="en-US" dirty="0"/>
              <a:t>Master Oogway - Highly venerated for his wisdom, knowledge, and experience</a:t>
            </a:r>
          </a:p>
          <a:p>
            <a:r>
              <a:rPr lang="en-US" dirty="0"/>
              <a:t>Unacquainted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D240522-762B-4A1C-BAE4-2E57FC01F7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3B7CD52-BF94-5C3C-0F12-C81E7A651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0394" y="1859892"/>
            <a:ext cx="1498276" cy="173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Placeholder 23" descr="photo of various succulents">
            <a:extLst>
              <a:ext uri="{FF2B5EF4-FFF2-40B4-BE49-F238E27FC236}">
                <a16:creationId xmlns:a16="http://schemas.microsoft.com/office/drawing/2014/main" id="{B0DF964E-460F-722B-5566-0D74A157BB5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7B76FD-65CD-28DB-EFCD-F8FDA5A716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1204" y="1771138"/>
            <a:ext cx="1855515" cy="1915508"/>
          </a:xfrm>
          <a:prstGeom prst="rect">
            <a:avLst/>
          </a:prstGeom>
        </p:spPr>
      </p:pic>
      <p:pic>
        <p:nvPicPr>
          <p:cNvPr id="7" name="Picture Placeholder 17" descr="photo of succulents in white pots&#10;">
            <a:extLst>
              <a:ext uri="{FF2B5EF4-FFF2-40B4-BE49-F238E27FC236}">
                <a16:creationId xmlns:a16="http://schemas.microsoft.com/office/drawing/2014/main" id="{BB3FFA28-8D9F-52CA-8140-6F191806618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82442" y="1137476"/>
            <a:ext cx="1106424" cy="1106424"/>
          </a:xfrm>
          <a:prstGeom prst="rect">
            <a:avLst/>
          </a:prstGeom>
        </p:spPr>
      </p:pic>
      <p:pic>
        <p:nvPicPr>
          <p:cNvPr id="8" name="Picture Placeholder 19" descr="photo top view of  various succulents">
            <a:extLst>
              <a:ext uri="{FF2B5EF4-FFF2-40B4-BE49-F238E27FC236}">
                <a16:creationId xmlns:a16="http://schemas.microsoft.com/office/drawing/2014/main" id="{7FAC652C-1075-699F-5977-11817A2AC12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82442" y="2489626"/>
            <a:ext cx="1106424" cy="1106424"/>
          </a:xfrm>
          <a:prstGeom prst="rect">
            <a:avLst/>
          </a:prstGeom>
        </p:spPr>
      </p:pic>
      <p:pic>
        <p:nvPicPr>
          <p:cNvPr id="9" name="Picture Placeholder 21" descr="photo of stacked &#10;ceramic plant pots">
            <a:extLst>
              <a:ext uri="{FF2B5EF4-FFF2-40B4-BE49-F238E27FC236}">
                <a16:creationId xmlns:a16="http://schemas.microsoft.com/office/drawing/2014/main" id="{45BE510E-3E78-F87C-1C6E-05EDCAF95E0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82442" y="3835777"/>
            <a:ext cx="1106424" cy="11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92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/>
          <a:p>
            <a:r>
              <a:rPr lang="en-US" dirty="0"/>
              <a:t>The champion of your cause</a:t>
            </a:r>
            <a:r>
              <a:rPr lang="en-ZA" dirty="0"/>
              <a:t>- connectors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rmAutofit/>
          </a:bodyPr>
          <a:lstStyle/>
          <a:p>
            <a:r>
              <a:rPr lang="en-US" dirty="0"/>
              <a:t>Advocates</a:t>
            </a:r>
          </a:p>
          <a:p>
            <a:r>
              <a:rPr lang="en-US" dirty="0"/>
              <a:t>Introducing you to useful people in your industry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D240522-762B-4A1C-BAE4-2E57FC01F7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pic>
        <p:nvPicPr>
          <p:cNvPr id="3074" name="Picture 2" descr="I Got Your Back Skeleton Spine Glow in The Dark Black T-shirt Size XL | eBay">
            <a:extLst>
              <a:ext uri="{FF2B5EF4-FFF2-40B4-BE49-F238E27FC236}">
                <a16:creationId xmlns:a16="http://schemas.microsoft.com/office/drawing/2014/main" id="{3D371318-3B40-5799-B797-F1D71481E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2273" y="1855280"/>
            <a:ext cx="1558543" cy="2080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Placeholder 23" descr="photo of various succulents">
            <a:extLst>
              <a:ext uri="{FF2B5EF4-FFF2-40B4-BE49-F238E27FC236}">
                <a16:creationId xmlns:a16="http://schemas.microsoft.com/office/drawing/2014/main" id="{5FBC8B96-285F-6EBF-ED4F-428CCA6716B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6" name="Picture Placeholder 17" descr="photo of succulents in white pots&#10;">
            <a:extLst>
              <a:ext uri="{FF2B5EF4-FFF2-40B4-BE49-F238E27FC236}">
                <a16:creationId xmlns:a16="http://schemas.microsoft.com/office/drawing/2014/main" id="{29339FA5-2671-4FAB-40B7-97F206F3677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3548" y="1361570"/>
            <a:ext cx="1106424" cy="1106424"/>
          </a:xfrm>
          <a:prstGeom prst="rect">
            <a:avLst/>
          </a:prstGeom>
        </p:spPr>
      </p:pic>
      <p:pic>
        <p:nvPicPr>
          <p:cNvPr id="7" name="Picture Placeholder 19" descr="photo top view of  various succulents">
            <a:extLst>
              <a:ext uri="{FF2B5EF4-FFF2-40B4-BE49-F238E27FC236}">
                <a16:creationId xmlns:a16="http://schemas.microsoft.com/office/drawing/2014/main" id="{79D025B4-AD63-8F3F-6B2B-63C3EBBA9B8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3548" y="2713720"/>
            <a:ext cx="1106424" cy="1106424"/>
          </a:xfrm>
          <a:prstGeom prst="rect">
            <a:avLst/>
          </a:prstGeom>
        </p:spPr>
      </p:pic>
      <p:pic>
        <p:nvPicPr>
          <p:cNvPr id="9" name="Picture Placeholder 21" descr="photo of stacked &#10;ceramic plant pots">
            <a:extLst>
              <a:ext uri="{FF2B5EF4-FFF2-40B4-BE49-F238E27FC236}">
                <a16:creationId xmlns:a16="http://schemas.microsoft.com/office/drawing/2014/main" id="{854A76CE-73D5-1153-A914-C171D1AB76F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3548" y="4059871"/>
            <a:ext cx="1106424" cy="11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038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/>
          <a:p>
            <a:r>
              <a:rPr lang="en-US" dirty="0"/>
              <a:t>The copilot</a:t>
            </a:r>
            <a:r>
              <a:rPr lang="en-ZA" dirty="0"/>
              <a:t>- work bud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rmAutofit/>
          </a:bodyPr>
          <a:lstStyle/>
          <a:p>
            <a:r>
              <a:rPr lang="en-US" dirty="0"/>
              <a:t>Listen to you vent over coffee</a:t>
            </a:r>
          </a:p>
          <a:p>
            <a:r>
              <a:rPr lang="en-US" dirty="0"/>
              <a:t>Peers committed to supporting each other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D240522-762B-4A1C-BAE4-2E57FC01F7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pic>
        <p:nvPicPr>
          <p:cNvPr id="4098" name="Picture 2" descr="Github Copilot review with examples VS Tabnine | JavaScript in Plain English">
            <a:extLst>
              <a:ext uri="{FF2B5EF4-FFF2-40B4-BE49-F238E27FC236}">
                <a16:creationId xmlns:a16="http://schemas.microsoft.com/office/drawing/2014/main" id="{1071455B-9047-4F5A-68A6-7B0628117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0398" y="1939100"/>
            <a:ext cx="3758650" cy="2036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Placeholder 23" descr="photo of various succulents">
            <a:extLst>
              <a:ext uri="{FF2B5EF4-FFF2-40B4-BE49-F238E27FC236}">
                <a16:creationId xmlns:a16="http://schemas.microsoft.com/office/drawing/2014/main" id="{43F4CC40-F839-B745-EE1A-57957DD5DFC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7" name="Picture Placeholder 17" descr="photo of succulents in white pots&#10;">
            <a:extLst>
              <a:ext uri="{FF2B5EF4-FFF2-40B4-BE49-F238E27FC236}">
                <a16:creationId xmlns:a16="http://schemas.microsoft.com/office/drawing/2014/main" id="{DFEEE354-CA19-B89B-8444-9DE3723FF7E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73426" y="1385888"/>
            <a:ext cx="1106424" cy="1106424"/>
          </a:xfrm>
          <a:prstGeom prst="rect">
            <a:avLst/>
          </a:prstGeom>
        </p:spPr>
      </p:pic>
      <p:pic>
        <p:nvPicPr>
          <p:cNvPr id="8" name="Picture Placeholder 19" descr="photo top view of  various succulents">
            <a:extLst>
              <a:ext uri="{FF2B5EF4-FFF2-40B4-BE49-F238E27FC236}">
                <a16:creationId xmlns:a16="http://schemas.microsoft.com/office/drawing/2014/main" id="{81EA6968-1479-3BFD-AAE2-A024BC8DCE9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73426" y="2738038"/>
            <a:ext cx="1106424" cy="1106424"/>
          </a:xfrm>
          <a:prstGeom prst="rect">
            <a:avLst/>
          </a:prstGeom>
        </p:spPr>
      </p:pic>
      <p:pic>
        <p:nvPicPr>
          <p:cNvPr id="9" name="Picture Placeholder 21" descr="photo of stacked &#10;ceramic plant pots">
            <a:extLst>
              <a:ext uri="{FF2B5EF4-FFF2-40B4-BE49-F238E27FC236}">
                <a16:creationId xmlns:a16="http://schemas.microsoft.com/office/drawing/2014/main" id="{EF2D497F-8660-32BE-529A-4BB3A426C07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73426" y="4084189"/>
            <a:ext cx="1106424" cy="11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061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/>
          <a:p>
            <a:r>
              <a:rPr lang="en-US" dirty="0"/>
              <a:t>The anchor</a:t>
            </a:r>
            <a:r>
              <a:rPr lang="en-ZA" dirty="0"/>
              <a:t>- When you hit the speedbumps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rmAutofit/>
          </a:bodyPr>
          <a:lstStyle/>
          <a:p>
            <a:r>
              <a:rPr lang="en-US" dirty="0"/>
              <a:t>A confidante and a sounding board</a:t>
            </a:r>
          </a:p>
          <a:p>
            <a:r>
              <a:rPr lang="en-US" dirty="0"/>
              <a:t>Give us a psychological lift</a:t>
            </a:r>
          </a:p>
          <a:p>
            <a:r>
              <a:rPr lang="en-US" dirty="0"/>
              <a:t>A friend/family member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D240522-762B-4A1C-BAE4-2E57FC01F7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pic>
        <p:nvPicPr>
          <p:cNvPr id="6" name="Picture Placeholder 23" descr="photo of various succulents">
            <a:extLst>
              <a:ext uri="{FF2B5EF4-FFF2-40B4-BE49-F238E27FC236}">
                <a16:creationId xmlns:a16="http://schemas.microsoft.com/office/drawing/2014/main" id="{A4DD7A6A-96B7-8C2F-D16E-302E4D48788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11041624-0483-3014-8FED-3F9093EB6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8263" y="1758141"/>
            <a:ext cx="1943100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Placeholder 17" descr="photo of succulents in white pots&#10;">
            <a:extLst>
              <a:ext uri="{FF2B5EF4-FFF2-40B4-BE49-F238E27FC236}">
                <a16:creationId xmlns:a16="http://schemas.microsoft.com/office/drawing/2014/main" id="{51048714-3913-C131-BE28-A35D16890E9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83365" y="1219175"/>
            <a:ext cx="1106424" cy="1106424"/>
          </a:xfrm>
          <a:prstGeom prst="rect">
            <a:avLst/>
          </a:prstGeom>
        </p:spPr>
      </p:pic>
      <p:pic>
        <p:nvPicPr>
          <p:cNvPr id="8" name="Picture Placeholder 19" descr="photo top view of  various succulents">
            <a:extLst>
              <a:ext uri="{FF2B5EF4-FFF2-40B4-BE49-F238E27FC236}">
                <a16:creationId xmlns:a16="http://schemas.microsoft.com/office/drawing/2014/main" id="{A441EC5B-0410-DC89-2EF3-3F24287DFBF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83365" y="2571325"/>
            <a:ext cx="1106424" cy="1106424"/>
          </a:xfrm>
          <a:prstGeom prst="rect">
            <a:avLst/>
          </a:prstGeom>
        </p:spPr>
      </p:pic>
      <p:pic>
        <p:nvPicPr>
          <p:cNvPr id="9" name="Picture Placeholder 21" descr="photo of stacked &#10;ceramic plant pots">
            <a:extLst>
              <a:ext uri="{FF2B5EF4-FFF2-40B4-BE49-F238E27FC236}">
                <a16:creationId xmlns:a16="http://schemas.microsoft.com/office/drawing/2014/main" id="{24D0F47F-3036-9B9B-9C4C-E79814CE04A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83365" y="3917476"/>
            <a:ext cx="1106424" cy="11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3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/>
          <a:p>
            <a:r>
              <a:rPr lang="en-US" dirty="0"/>
              <a:t>The reverse mentor </a:t>
            </a:r>
            <a:r>
              <a:rPr lang="en-ZA" dirty="0"/>
              <a:t>- counterpoint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rmAutofit/>
          </a:bodyPr>
          <a:lstStyle/>
          <a:p>
            <a:r>
              <a:rPr lang="en-US" dirty="0"/>
              <a:t>Perspectives fresh and relevant</a:t>
            </a:r>
          </a:p>
          <a:p>
            <a:r>
              <a:rPr lang="en-US" dirty="0"/>
              <a:t>collect feedback on leadership style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D240522-762B-4A1C-BAE4-2E57FC01F7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  <p:pic>
        <p:nvPicPr>
          <p:cNvPr id="5122" name="Picture 2" descr="Reverse Mentoring Best Practices - HR Daily Advisor">
            <a:extLst>
              <a:ext uri="{FF2B5EF4-FFF2-40B4-BE49-F238E27FC236}">
                <a16:creationId xmlns:a16="http://schemas.microsoft.com/office/drawing/2014/main" id="{5C5F8D65-0899-6302-2A49-891A8AB0F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7591" y="1615667"/>
            <a:ext cx="3571461" cy="2723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Placeholder 23" descr="photo of various succulents">
            <a:extLst>
              <a:ext uri="{FF2B5EF4-FFF2-40B4-BE49-F238E27FC236}">
                <a16:creationId xmlns:a16="http://schemas.microsoft.com/office/drawing/2014/main" id="{6B57CA83-5B81-9837-42D3-35488B37F2F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" y="5943600"/>
            <a:ext cx="12188952" cy="914400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7" name="Picture Placeholder 17" descr="photo of succulents in white pots&#10;">
            <a:extLst>
              <a:ext uri="{FF2B5EF4-FFF2-40B4-BE49-F238E27FC236}">
                <a16:creationId xmlns:a16="http://schemas.microsoft.com/office/drawing/2014/main" id="{ADA27DD9-A614-CCBC-C4AF-4CE7BF41B86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1051" y="1361570"/>
            <a:ext cx="1106424" cy="1106424"/>
          </a:xfrm>
          <a:prstGeom prst="rect">
            <a:avLst/>
          </a:prstGeom>
        </p:spPr>
      </p:pic>
      <p:pic>
        <p:nvPicPr>
          <p:cNvPr id="8" name="Picture Placeholder 19" descr="photo top view of  various succulents">
            <a:extLst>
              <a:ext uri="{FF2B5EF4-FFF2-40B4-BE49-F238E27FC236}">
                <a16:creationId xmlns:a16="http://schemas.microsoft.com/office/drawing/2014/main" id="{F0A1CF71-53DB-C297-E85E-F2951DD4BE9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1051" y="2713720"/>
            <a:ext cx="1106424" cy="1106424"/>
          </a:xfrm>
          <a:prstGeom prst="rect">
            <a:avLst/>
          </a:prstGeom>
        </p:spPr>
      </p:pic>
      <p:pic>
        <p:nvPicPr>
          <p:cNvPr id="9" name="Picture Placeholder 21" descr="photo of stacked &#10;ceramic plant pots">
            <a:extLst>
              <a:ext uri="{FF2B5EF4-FFF2-40B4-BE49-F238E27FC236}">
                <a16:creationId xmlns:a16="http://schemas.microsoft.com/office/drawing/2014/main" id="{63BDE596-A328-8D68-49C3-63D1E683AF8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1051" y="4059871"/>
            <a:ext cx="1106424" cy="11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39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6" descr="Photo of woman holding a succulent in a pot&#10;&#10;">
            <a:extLst>
              <a:ext uri="{FF2B5EF4-FFF2-40B4-BE49-F238E27FC236}">
                <a16:creationId xmlns:a16="http://schemas.microsoft.com/office/drawing/2014/main" id="{25554A15-C7B9-435F-88E0-E4DC9ABD8A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719C4229-5B22-4A67-9422-76E6BAAD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1112" y="3513220"/>
            <a:ext cx="8682164" cy="1828799"/>
          </a:xfrm>
        </p:spPr>
        <p:txBody>
          <a:bodyPr anchor="ctr"/>
          <a:lstStyle/>
          <a:p>
            <a:r>
              <a:rPr lang="en-US" dirty="0"/>
              <a:t>Learning Styles</a:t>
            </a:r>
          </a:p>
        </p:txBody>
      </p:sp>
    </p:spTree>
    <p:extLst>
      <p:ext uri="{BB962C8B-B14F-4D97-AF65-F5344CB8AC3E}">
        <p14:creationId xmlns:p14="http://schemas.microsoft.com/office/powerpoint/2010/main" val="2195582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Pitch Deck_tm66722518_Win32_JB_SL_v3" id="{F88C4BC3-D7CC-4809-9A20-83B96B306E67}" vid="{C89703AC-DCB6-4757-83A4-6B2EB7B7FA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BE6AE0A-D4B0-4A5B-9359-3C20E0AE6F6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4F12D6A-2BE8-4847-A724-6F141C79A2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Light sales pitch presentation</Template>
  <TotalTime>2719</TotalTime>
  <Words>1025</Words>
  <Application>Microsoft Office PowerPoint</Application>
  <PresentationFormat>Widescreen</PresentationFormat>
  <Paragraphs>340</Paragraphs>
  <Slides>27</Slides>
  <Notes>2</Notes>
  <HiddenSlides>14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Bodoni MT</vt:lpstr>
      <vt:lpstr>Calibri</vt:lpstr>
      <vt:lpstr>rubik</vt:lpstr>
      <vt:lpstr>Source Sans Pro Light</vt:lpstr>
      <vt:lpstr>Times New Roman</vt:lpstr>
      <vt:lpstr>Office Theme</vt:lpstr>
      <vt:lpstr>       Different Learning Styles and Types of Mentors to help you thrive and succeed - One size need not fit all. </vt:lpstr>
      <vt:lpstr>You don’t need a mentor</vt:lpstr>
      <vt:lpstr>Mentors</vt:lpstr>
      <vt:lpstr>The master of craft - iconic</vt:lpstr>
      <vt:lpstr>The champion of your cause- connectors</vt:lpstr>
      <vt:lpstr>The copilot- work bud</vt:lpstr>
      <vt:lpstr>The anchor- When you hit the speedbumps</vt:lpstr>
      <vt:lpstr>The reverse mentor - counterpoint </vt:lpstr>
      <vt:lpstr>Learning Styles</vt:lpstr>
      <vt:lpstr>Learning Styles</vt:lpstr>
      <vt:lpstr>What’s your style</vt:lpstr>
      <vt:lpstr>Problem</vt:lpstr>
      <vt:lpstr>The Bottom Line</vt:lpstr>
      <vt:lpstr>Company overview</vt:lpstr>
      <vt:lpstr>Business model</vt:lpstr>
      <vt:lpstr>Market comparison</vt:lpstr>
      <vt:lpstr>Our competition</vt:lpstr>
      <vt:lpstr>Competitive layout</vt:lpstr>
      <vt:lpstr>Growth strategy</vt:lpstr>
      <vt:lpstr>Traction</vt:lpstr>
      <vt:lpstr>Two-year action plan</vt:lpstr>
      <vt:lpstr>Financials</vt:lpstr>
      <vt:lpstr>Meet the team</vt:lpstr>
      <vt:lpstr>Meet the team </vt:lpstr>
      <vt:lpstr>Funding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Different Learning Styles and Types of Mentors to help you thrive and succeed - One size need not fit all. </dc:title>
  <dc:creator>Vaishnavi T V</dc:creator>
  <cp:lastModifiedBy>Vaishnavi T V</cp:lastModifiedBy>
  <cp:revision>30</cp:revision>
  <dcterms:created xsi:type="dcterms:W3CDTF">2023-03-20T16:37:12Z</dcterms:created>
  <dcterms:modified xsi:type="dcterms:W3CDTF">2023-03-22T16:54:42Z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